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7" r:id="rId3"/>
    <p:sldId id="274" r:id="rId4"/>
    <p:sldId id="276" r:id="rId5"/>
    <p:sldId id="273" r:id="rId6"/>
    <p:sldId id="277" r:id="rId7"/>
    <p:sldId id="258" r:id="rId8"/>
    <p:sldId id="259" r:id="rId9"/>
    <p:sldId id="278"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9" r:id="rId24"/>
    <p:sldId id="281" r:id="rId25"/>
    <p:sldId id="282" r:id="rId26"/>
    <p:sldId id="283" r:id="rId27"/>
    <p:sldId id="284" r:id="rId28"/>
    <p:sldId id="285" r:id="rId29"/>
    <p:sldId id="286" r:id="rId30"/>
    <p:sldId id="28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5740" autoAdjust="0"/>
  </p:normalViewPr>
  <p:slideViewPr>
    <p:cSldViewPr snapToGrid="0">
      <p:cViewPr varScale="1">
        <p:scale>
          <a:sx n="56" d="100"/>
          <a:sy n="56" d="100"/>
        </p:scale>
        <p:origin x="1714"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9C8DBA-29AC-430C-9656-D44D410DBC2A}" type="datetimeFigureOut">
              <a:rPr lang="en-IN" smtClean="0"/>
              <a:t>05-04-2022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09B690-ED27-4995-9DCB-D37F66E934A0}" type="slidenum">
              <a:rPr lang="en-IN" smtClean="0"/>
              <a:t>‹#›</a:t>
            </a:fld>
            <a:endParaRPr lang="en-IN"/>
          </a:p>
        </p:txBody>
      </p:sp>
    </p:spTree>
    <p:extLst>
      <p:ext uri="{BB962C8B-B14F-4D97-AF65-F5344CB8AC3E}">
        <p14:creationId xmlns:p14="http://schemas.microsoft.com/office/powerpoint/2010/main" val="7844755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009B690-ED27-4995-9DCB-D37F66E934A0}" type="slidenum">
              <a:rPr lang="en-IN" smtClean="0"/>
              <a:t>23</a:t>
            </a:fld>
            <a:endParaRPr lang="en-IN"/>
          </a:p>
        </p:txBody>
      </p:sp>
    </p:spTree>
    <p:extLst>
      <p:ext uri="{BB962C8B-B14F-4D97-AF65-F5344CB8AC3E}">
        <p14:creationId xmlns:p14="http://schemas.microsoft.com/office/powerpoint/2010/main" val="881315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009B690-ED27-4995-9DCB-D37F66E934A0}" type="slidenum">
              <a:rPr lang="en-IN" smtClean="0"/>
              <a:t>30</a:t>
            </a:fld>
            <a:endParaRPr lang="en-IN"/>
          </a:p>
        </p:txBody>
      </p:sp>
    </p:spTree>
    <p:extLst>
      <p:ext uri="{BB962C8B-B14F-4D97-AF65-F5344CB8AC3E}">
        <p14:creationId xmlns:p14="http://schemas.microsoft.com/office/powerpoint/2010/main" val="1448127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D1FE9-5046-4992-A449-1DB46E0D945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134408C-3C9F-4351-ACE7-D70AD75A52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Tree>
    <p:extLst>
      <p:ext uri="{BB962C8B-B14F-4D97-AF65-F5344CB8AC3E}">
        <p14:creationId xmlns:p14="http://schemas.microsoft.com/office/powerpoint/2010/main" val="36738142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F049D-FC28-47E9-A22F-088BCD8CFC1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5A2150D-10AA-4B71-A7F3-C29E6A07581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F07F05B-370B-4B0D-9189-6852622E9DD4}"/>
              </a:ext>
            </a:extLst>
          </p:cNvPr>
          <p:cNvSpPr>
            <a:spLocks noGrp="1"/>
          </p:cNvSpPr>
          <p:nvPr>
            <p:ph type="dt" sz="half" idx="10"/>
          </p:nvPr>
        </p:nvSpPr>
        <p:spPr/>
        <p:txBody>
          <a:bodyPr/>
          <a:lstStyle/>
          <a:p>
            <a:fld id="{BDEF8FBB-0EE9-4879-826F-51C174D1427B}" type="datetimeFigureOut">
              <a:rPr lang="en-IN" smtClean="0"/>
              <a:t>05-04-2022</a:t>
            </a:fld>
            <a:endParaRPr lang="en-IN"/>
          </a:p>
        </p:txBody>
      </p:sp>
      <p:sp>
        <p:nvSpPr>
          <p:cNvPr id="5" name="Footer Placeholder 4">
            <a:extLst>
              <a:ext uri="{FF2B5EF4-FFF2-40B4-BE49-F238E27FC236}">
                <a16:creationId xmlns:a16="http://schemas.microsoft.com/office/drawing/2014/main" id="{B79836BA-85B0-48EB-8DF0-42C2B06846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B8DA81-7641-4F7B-9FAA-7AE001DDF7C2}"/>
              </a:ext>
            </a:extLst>
          </p:cNvPr>
          <p:cNvSpPr>
            <a:spLocks noGrp="1"/>
          </p:cNvSpPr>
          <p:nvPr>
            <p:ph type="sldNum" sz="quarter" idx="12"/>
          </p:nvPr>
        </p:nvSpPr>
        <p:spPr/>
        <p:txBody>
          <a:bodyPr/>
          <a:lstStyle/>
          <a:p>
            <a:fld id="{361FB720-69BC-4052-BE38-DF026AF154D5}" type="slidenum">
              <a:rPr lang="en-IN" smtClean="0"/>
              <a:t>‹#›</a:t>
            </a:fld>
            <a:endParaRPr lang="en-IN"/>
          </a:p>
        </p:txBody>
      </p:sp>
    </p:spTree>
    <p:extLst>
      <p:ext uri="{BB962C8B-B14F-4D97-AF65-F5344CB8AC3E}">
        <p14:creationId xmlns:p14="http://schemas.microsoft.com/office/powerpoint/2010/main" val="1578017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D0EBF8-FF58-48B4-9280-3BC36B5719F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8E06F1A-8FCF-4376-AF57-32B815D3166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F2C4F82-55E8-4250-A4A9-A52C6869696C}"/>
              </a:ext>
            </a:extLst>
          </p:cNvPr>
          <p:cNvSpPr>
            <a:spLocks noGrp="1"/>
          </p:cNvSpPr>
          <p:nvPr>
            <p:ph type="dt" sz="half" idx="10"/>
          </p:nvPr>
        </p:nvSpPr>
        <p:spPr/>
        <p:txBody>
          <a:bodyPr/>
          <a:lstStyle/>
          <a:p>
            <a:fld id="{BDEF8FBB-0EE9-4879-826F-51C174D1427B}" type="datetimeFigureOut">
              <a:rPr lang="en-IN" smtClean="0"/>
              <a:t>05-04-2022</a:t>
            </a:fld>
            <a:endParaRPr lang="en-IN"/>
          </a:p>
        </p:txBody>
      </p:sp>
      <p:sp>
        <p:nvSpPr>
          <p:cNvPr id="5" name="Footer Placeholder 4">
            <a:extLst>
              <a:ext uri="{FF2B5EF4-FFF2-40B4-BE49-F238E27FC236}">
                <a16:creationId xmlns:a16="http://schemas.microsoft.com/office/drawing/2014/main" id="{2A1214DC-CE0E-41B9-8421-2D3A4CD8131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BC2E36-C758-4AD3-B58A-6C98B07D2779}"/>
              </a:ext>
            </a:extLst>
          </p:cNvPr>
          <p:cNvSpPr>
            <a:spLocks noGrp="1"/>
          </p:cNvSpPr>
          <p:nvPr>
            <p:ph type="sldNum" sz="quarter" idx="12"/>
          </p:nvPr>
        </p:nvSpPr>
        <p:spPr/>
        <p:txBody>
          <a:bodyPr/>
          <a:lstStyle/>
          <a:p>
            <a:fld id="{361FB720-69BC-4052-BE38-DF026AF154D5}" type="slidenum">
              <a:rPr lang="en-IN" smtClean="0"/>
              <a:t>‹#›</a:t>
            </a:fld>
            <a:endParaRPr lang="en-IN"/>
          </a:p>
        </p:txBody>
      </p:sp>
    </p:spTree>
    <p:extLst>
      <p:ext uri="{BB962C8B-B14F-4D97-AF65-F5344CB8AC3E}">
        <p14:creationId xmlns:p14="http://schemas.microsoft.com/office/powerpoint/2010/main" val="1246439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3A622-0964-476D-AA6B-A249208E6EF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F09E76E-C98E-45E5-B212-DB5F39B5EB2A}"/>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a:extLst>
              <a:ext uri="{FF2B5EF4-FFF2-40B4-BE49-F238E27FC236}">
                <a16:creationId xmlns:a16="http://schemas.microsoft.com/office/drawing/2014/main" id="{E4E9F795-E7D0-4F21-988C-672D9A237FB7}"/>
              </a:ext>
            </a:extLst>
          </p:cNvPr>
          <p:cNvSpPr>
            <a:spLocks noGrp="1"/>
          </p:cNvSpPr>
          <p:nvPr>
            <p:ph type="dt" sz="half" idx="10"/>
          </p:nvPr>
        </p:nvSpPr>
        <p:spPr/>
        <p:txBody>
          <a:bodyPr/>
          <a:lstStyle/>
          <a:p>
            <a:fld id="{BDEF8FBB-0EE9-4879-826F-51C174D1427B}" type="datetimeFigureOut">
              <a:rPr lang="en-IN" smtClean="0"/>
              <a:t>05-04-2022</a:t>
            </a:fld>
            <a:endParaRPr lang="en-IN"/>
          </a:p>
        </p:txBody>
      </p:sp>
      <p:sp>
        <p:nvSpPr>
          <p:cNvPr id="5" name="Footer Placeholder 4">
            <a:extLst>
              <a:ext uri="{FF2B5EF4-FFF2-40B4-BE49-F238E27FC236}">
                <a16:creationId xmlns:a16="http://schemas.microsoft.com/office/drawing/2014/main" id="{2EA9CD7C-FE53-433E-ADEE-F4AB4270AB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D4A507-62E5-4261-B364-24855349E529}"/>
              </a:ext>
            </a:extLst>
          </p:cNvPr>
          <p:cNvSpPr>
            <a:spLocks noGrp="1"/>
          </p:cNvSpPr>
          <p:nvPr>
            <p:ph type="sldNum" sz="quarter" idx="12"/>
          </p:nvPr>
        </p:nvSpPr>
        <p:spPr/>
        <p:txBody>
          <a:bodyPr/>
          <a:lstStyle/>
          <a:p>
            <a:fld id="{361FB720-69BC-4052-BE38-DF026AF154D5}" type="slidenum">
              <a:rPr lang="en-IN" smtClean="0"/>
              <a:t>‹#›</a:t>
            </a:fld>
            <a:endParaRPr lang="en-IN"/>
          </a:p>
        </p:txBody>
      </p:sp>
    </p:spTree>
    <p:extLst>
      <p:ext uri="{BB962C8B-B14F-4D97-AF65-F5344CB8AC3E}">
        <p14:creationId xmlns:p14="http://schemas.microsoft.com/office/powerpoint/2010/main" val="3438857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824B7-4F41-4BDC-B511-646EE57E5A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B2BE702-807D-4833-BAA8-832189C5698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B640F79-1949-454F-A25E-A71D272E4B47}"/>
              </a:ext>
            </a:extLst>
          </p:cNvPr>
          <p:cNvSpPr>
            <a:spLocks noGrp="1"/>
          </p:cNvSpPr>
          <p:nvPr>
            <p:ph type="dt" sz="half" idx="10"/>
          </p:nvPr>
        </p:nvSpPr>
        <p:spPr/>
        <p:txBody>
          <a:bodyPr/>
          <a:lstStyle/>
          <a:p>
            <a:fld id="{BDEF8FBB-0EE9-4879-826F-51C174D1427B}" type="datetimeFigureOut">
              <a:rPr lang="en-IN" smtClean="0"/>
              <a:t>05-04-2022</a:t>
            </a:fld>
            <a:endParaRPr lang="en-IN"/>
          </a:p>
        </p:txBody>
      </p:sp>
      <p:sp>
        <p:nvSpPr>
          <p:cNvPr id="5" name="Footer Placeholder 4">
            <a:extLst>
              <a:ext uri="{FF2B5EF4-FFF2-40B4-BE49-F238E27FC236}">
                <a16:creationId xmlns:a16="http://schemas.microsoft.com/office/drawing/2014/main" id="{E8FF929E-1FC2-4AC4-A1B8-690B2D84C1F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2964FE7-32D9-450A-825F-816F7D9F0295}"/>
              </a:ext>
            </a:extLst>
          </p:cNvPr>
          <p:cNvSpPr>
            <a:spLocks noGrp="1"/>
          </p:cNvSpPr>
          <p:nvPr>
            <p:ph type="sldNum" sz="quarter" idx="12"/>
          </p:nvPr>
        </p:nvSpPr>
        <p:spPr/>
        <p:txBody>
          <a:bodyPr/>
          <a:lstStyle/>
          <a:p>
            <a:fld id="{361FB720-69BC-4052-BE38-DF026AF154D5}" type="slidenum">
              <a:rPr lang="en-IN" smtClean="0"/>
              <a:t>‹#›</a:t>
            </a:fld>
            <a:endParaRPr lang="en-IN"/>
          </a:p>
        </p:txBody>
      </p:sp>
    </p:spTree>
    <p:extLst>
      <p:ext uri="{BB962C8B-B14F-4D97-AF65-F5344CB8AC3E}">
        <p14:creationId xmlns:p14="http://schemas.microsoft.com/office/powerpoint/2010/main" val="2499940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B6844-90B2-4524-AC0A-574DA7EA8D6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DABD594-57E4-4360-8807-87C1E146CFA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31ED0DC-811D-42EF-B8FA-A0036B2514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EFEC7A6-D5C3-4C34-A9E1-AC7686C2E2FB}"/>
              </a:ext>
            </a:extLst>
          </p:cNvPr>
          <p:cNvSpPr>
            <a:spLocks noGrp="1"/>
          </p:cNvSpPr>
          <p:nvPr>
            <p:ph type="dt" sz="half" idx="10"/>
          </p:nvPr>
        </p:nvSpPr>
        <p:spPr/>
        <p:txBody>
          <a:bodyPr/>
          <a:lstStyle/>
          <a:p>
            <a:fld id="{BDEF8FBB-0EE9-4879-826F-51C174D1427B}" type="datetimeFigureOut">
              <a:rPr lang="en-IN" smtClean="0"/>
              <a:t>05-04-2022</a:t>
            </a:fld>
            <a:endParaRPr lang="en-IN"/>
          </a:p>
        </p:txBody>
      </p:sp>
      <p:sp>
        <p:nvSpPr>
          <p:cNvPr id="6" name="Footer Placeholder 5">
            <a:extLst>
              <a:ext uri="{FF2B5EF4-FFF2-40B4-BE49-F238E27FC236}">
                <a16:creationId xmlns:a16="http://schemas.microsoft.com/office/drawing/2014/main" id="{2790AEEB-DA95-46D7-9935-0BEF8C622FD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90624ED-D623-490C-97C2-4325B7EC297A}"/>
              </a:ext>
            </a:extLst>
          </p:cNvPr>
          <p:cNvSpPr>
            <a:spLocks noGrp="1"/>
          </p:cNvSpPr>
          <p:nvPr>
            <p:ph type="sldNum" sz="quarter" idx="12"/>
          </p:nvPr>
        </p:nvSpPr>
        <p:spPr/>
        <p:txBody>
          <a:bodyPr/>
          <a:lstStyle/>
          <a:p>
            <a:fld id="{361FB720-69BC-4052-BE38-DF026AF154D5}" type="slidenum">
              <a:rPr lang="en-IN" smtClean="0"/>
              <a:t>‹#›</a:t>
            </a:fld>
            <a:endParaRPr lang="en-IN"/>
          </a:p>
        </p:txBody>
      </p:sp>
    </p:spTree>
    <p:extLst>
      <p:ext uri="{BB962C8B-B14F-4D97-AF65-F5344CB8AC3E}">
        <p14:creationId xmlns:p14="http://schemas.microsoft.com/office/powerpoint/2010/main" val="13956629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F867A-28FD-41FD-8167-CA747616A54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A38A6FA-4F41-432A-B4B7-A39958E7C9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AAD4DB5-9EF9-47B7-968D-B194D0CF734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7248C7F-6DBA-4E4D-84DD-B323E3D11B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26EDAE-B1F1-49A3-85A7-30ADD8F1A3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FCC68CA-879C-4612-8990-F9015D7E140F}"/>
              </a:ext>
            </a:extLst>
          </p:cNvPr>
          <p:cNvSpPr>
            <a:spLocks noGrp="1"/>
          </p:cNvSpPr>
          <p:nvPr>
            <p:ph type="dt" sz="half" idx="10"/>
          </p:nvPr>
        </p:nvSpPr>
        <p:spPr/>
        <p:txBody>
          <a:bodyPr/>
          <a:lstStyle/>
          <a:p>
            <a:fld id="{BDEF8FBB-0EE9-4879-826F-51C174D1427B}" type="datetimeFigureOut">
              <a:rPr lang="en-IN" smtClean="0"/>
              <a:t>05-04-2022</a:t>
            </a:fld>
            <a:endParaRPr lang="en-IN"/>
          </a:p>
        </p:txBody>
      </p:sp>
      <p:sp>
        <p:nvSpPr>
          <p:cNvPr id="8" name="Footer Placeholder 7">
            <a:extLst>
              <a:ext uri="{FF2B5EF4-FFF2-40B4-BE49-F238E27FC236}">
                <a16:creationId xmlns:a16="http://schemas.microsoft.com/office/drawing/2014/main" id="{C9889301-894D-45C2-860F-F31C73A8FAC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5AC7425-6B44-4956-8CA7-679A3CAEA697}"/>
              </a:ext>
            </a:extLst>
          </p:cNvPr>
          <p:cNvSpPr>
            <a:spLocks noGrp="1"/>
          </p:cNvSpPr>
          <p:nvPr>
            <p:ph type="sldNum" sz="quarter" idx="12"/>
          </p:nvPr>
        </p:nvSpPr>
        <p:spPr/>
        <p:txBody>
          <a:bodyPr/>
          <a:lstStyle/>
          <a:p>
            <a:fld id="{361FB720-69BC-4052-BE38-DF026AF154D5}" type="slidenum">
              <a:rPr lang="en-IN" smtClean="0"/>
              <a:t>‹#›</a:t>
            </a:fld>
            <a:endParaRPr lang="en-IN"/>
          </a:p>
        </p:txBody>
      </p:sp>
    </p:spTree>
    <p:extLst>
      <p:ext uri="{BB962C8B-B14F-4D97-AF65-F5344CB8AC3E}">
        <p14:creationId xmlns:p14="http://schemas.microsoft.com/office/powerpoint/2010/main" val="41838220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5F520-034E-44BB-A4BF-7A15DFF40BE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D36684D-B61E-4AA1-9396-E788F8F49079}"/>
              </a:ext>
            </a:extLst>
          </p:cNvPr>
          <p:cNvSpPr>
            <a:spLocks noGrp="1"/>
          </p:cNvSpPr>
          <p:nvPr>
            <p:ph type="dt" sz="half" idx="10"/>
          </p:nvPr>
        </p:nvSpPr>
        <p:spPr/>
        <p:txBody>
          <a:bodyPr/>
          <a:lstStyle/>
          <a:p>
            <a:fld id="{BDEF8FBB-0EE9-4879-826F-51C174D1427B}" type="datetimeFigureOut">
              <a:rPr lang="en-IN" smtClean="0"/>
              <a:t>05-04-2022</a:t>
            </a:fld>
            <a:endParaRPr lang="en-IN"/>
          </a:p>
        </p:txBody>
      </p:sp>
      <p:sp>
        <p:nvSpPr>
          <p:cNvPr id="4" name="Footer Placeholder 3">
            <a:extLst>
              <a:ext uri="{FF2B5EF4-FFF2-40B4-BE49-F238E27FC236}">
                <a16:creationId xmlns:a16="http://schemas.microsoft.com/office/drawing/2014/main" id="{8646EC09-8B80-460A-ACDB-D09AB889B2A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C2E4E24-40F0-4FB8-A3AD-FBA4F23EAA96}"/>
              </a:ext>
            </a:extLst>
          </p:cNvPr>
          <p:cNvSpPr>
            <a:spLocks noGrp="1"/>
          </p:cNvSpPr>
          <p:nvPr>
            <p:ph type="sldNum" sz="quarter" idx="12"/>
          </p:nvPr>
        </p:nvSpPr>
        <p:spPr/>
        <p:txBody>
          <a:bodyPr/>
          <a:lstStyle/>
          <a:p>
            <a:fld id="{361FB720-69BC-4052-BE38-DF026AF154D5}" type="slidenum">
              <a:rPr lang="en-IN" smtClean="0"/>
              <a:t>‹#›</a:t>
            </a:fld>
            <a:endParaRPr lang="en-IN"/>
          </a:p>
        </p:txBody>
      </p:sp>
    </p:spTree>
    <p:extLst>
      <p:ext uri="{BB962C8B-B14F-4D97-AF65-F5344CB8AC3E}">
        <p14:creationId xmlns:p14="http://schemas.microsoft.com/office/powerpoint/2010/main" val="22905523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50F448-533F-4858-83AF-71DA9EBB1FB8}"/>
              </a:ext>
            </a:extLst>
          </p:cNvPr>
          <p:cNvSpPr>
            <a:spLocks noGrp="1"/>
          </p:cNvSpPr>
          <p:nvPr>
            <p:ph type="dt" sz="half" idx="10"/>
          </p:nvPr>
        </p:nvSpPr>
        <p:spPr/>
        <p:txBody>
          <a:bodyPr/>
          <a:lstStyle/>
          <a:p>
            <a:fld id="{BDEF8FBB-0EE9-4879-826F-51C174D1427B}" type="datetimeFigureOut">
              <a:rPr lang="en-IN" smtClean="0"/>
              <a:t>05-04-2022</a:t>
            </a:fld>
            <a:endParaRPr lang="en-IN"/>
          </a:p>
        </p:txBody>
      </p:sp>
      <p:sp>
        <p:nvSpPr>
          <p:cNvPr id="3" name="Footer Placeholder 2">
            <a:extLst>
              <a:ext uri="{FF2B5EF4-FFF2-40B4-BE49-F238E27FC236}">
                <a16:creationId xmlns:a16="http://schemas.microsoft.com/office/drawing/2014/main" id="{C8B8BC13-8EBC-47C9-B205-FE45A67CC57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704A883-984F-4438-B12F-52B7F6CCAA48}"/>
              </a:ext>
            </a:extLst>
          </p:cNvPr>
          <p:cNvSpPr>
            <a:spLocks noGrp="1"/>
          </p:cNvSpPr>
          <p:nvPr>
            <p:ph type="sldNum" sz="quarter" idx="12"/>
          </p:nvPr>
        </p:nvSpPr>
        <p:spPr/>
        <p:txBody>
          <a:bodyPr/>
          <a:lstStyle/>
          <a:p>
            <a:fld id="{361FB720-69BC-4052-BE38-DF026AF154D5}" type="slidenum">
              <a:rPr lang="en-IN" smtClean="0"/>
              <a:t>‹#›</a:t>
            </a:fld>
            <a:endParaRPr lang="en-IN"/>
          </a:p>
        </p:txBody>
      </p:sp>
    </p:spTree>
    <p:extLst>
      <p:ext uri="{BB962C8B-B14F-4D97-AF65-F5344CB8AC3E}">
        <p14:creationId xmlns:p14="http://schemas.microsoft.com/office/powerpoint/2010/main" val="2512658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A1298-3D3E-4300-9E1C-71433EE7CA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C0C6E42-F2AB-48C9-957B-06BDCDE655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BD68DEE-2F0B-4A37-A480-2C1F8B473E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443CC1-299F-4F50-B142-A80C835318AE}"/>
              </a:ext>
            </a:extLst>
          </p:cNvPr>
          <p:cNvSpPr>
            <a:spLocks noGrp="1"/>
          </p:cNvSpPr>
          <p:nvPr>
            <p:ph type="dt" sz="half" idx="10"/>
          </p:nvPr>
        </p:nvSpPr>
        <p:spPr/>
        <p:txBody>
          <a:bodyPr/>
          <a:lstStyle/>
          <a:p>
            <a:fld id="{BDEF8FBB-0EE9-4879-826F-51C174D1427B}" type="datetimeFigureOut">
              <a:rPr lang="en-IN" smtClean="0"/>
              <a:t>05-04-2022</a:t>
            </a:fld>
            <a:endParaRPr lang="en-IN"/>
          </a:p>
        </p:txBody>
      </p:sp>
      <p:sp>
        <p:nvSpPr>
          <p:cNvPr id="6" name="Footer Placeholder 5">
            <a:extLst>
              <a:ext uri="{FF2B5EF4-FFF2-40B4-BE49-F238E27FC236}">
                <a16:creationId xmlns:a16="http://schemas.microsoft.com/office/drawing/2014/main" id="{676A107E-3D5F-48E3-92F0-4946FB8CD3E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2CB1260-6577-4DEB-9B44-13663ADB1A5C}"/>
              </a:ext>
            </a:extLst>
          </p:cNvPr>
          <p:cNvSpPr>
            <a:spLocks noGrp="1"/>
          </p:cNvSpPr>
          <p:nvPr>
            <p:ph type="sldNum" sz="quarter" idx="12"/>
          </p:nvPr>
        </p:nvSpPr>
        <p:spPr/>
        <p:txBody>
          <a:bodyPr/>
          <a:lstStyle/>
          <a:p>
            <a:fld id="{361FB720-69BC-4052-BE38-DF026AF154D5}" type="slidenum">
              <a:rPr lang="en-IN" smtClean="0"/>
              <a:t>‹#›</a:t>
            </a:fld>
            <a:endParaRPr lang="en-IN"/>
          </a:p>
        </p:txBody>
      </p:sp>
    </p:spTree>
    <p:extLst>
      <p:ext uri="{BB962C8B-B14F-4D97-AF65-F5344CB8AC3E}">
        <p14:creationId xmlns:p14="http://schemas.microsoft.com/office/powerpoint/2010/main" val="42457029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D326F-82D5-4E2B-8C50-011ABD3C3A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613F379-B5C5-4977-92AC-074A9E1531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39C0583-21DE-4491-A711-38D6B3F4D9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0C4103-27BF-4827-9345-CA2268609980}"/>
              </a:ext>
            </a:extLst>
          </p:cNvPr>
          <p:cNvSpPr>
            <a:spLocks noGrp="1"/>
          </p:cNvSpPr>
          <p:nvPr>
            <p:ph type="dt" sz="half" idx="10"/>
          </p:nvPr>
        </p:nvSpPr>
        <p:spPr/>
        <p:txBody>
          <a:bodyPr/>
          <a:lstStyle/>
          <a:p>
            <a:fld id="{BDEF8FBB-0EE9-4879-826F-51C174D1427B}" type="datetimeFigureOut">
              <a:rPr lang="en-IN" smtClean="0"/>
              <a:t>05-04-2022</a:t>
            </a:fld>
            <a:endParaRPr lang="en-IN"/>
          </a:p>
        </p:txBody>
      </p:sp>
      <p:sp>
        <p:nvSpPr>
          <p:cNvPr id="6" name="Footer Placeholder 5">
            <a:extLst>
              <a:ext uri="{FF2B5EF4-FFF2-40B4-BE49-F238E27FC236}">
                <a16:creationId xmlns:a16="http://schemas.microsoft.com/office/drawing/2014/main" id="{D7A91BED-2673-44B7-863F-0026BE94E5F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3B747BB-FEC9-4CB1-A63E-28FBF430381D}"/>
              </a:ext>
            </a:extLst>
          </p:cNvPr>
          <p:cNvSpPr>
            <a:spLocks noGrp="1"/>
          </p:cNvSpPr>
          <p:nvPr>
            <p:ph type="sldNum" sz="quarter" idx="12"/>
          </p:nvPr>
        </p:nvSpPr>
        <p:spPr/>
        <p:txBody>
          <a:bodyPr/>
          <a:lstStyle/>
          <a:p>
            <a:fld id="{361FB720-69BC-4052-BE38-DF026AF154D5}" type="slidenum">
              <a:rPr lang="en-IN" smtClean="0"/>
              <a:t>‹#›</a:t>
            </a:fld>
            <a:endParaRPr lang="en-IN"/>
          </a:p>
        </p:txBody>
      </p:sp>
    </p:spTree>
    <p:extLst>
      <p:ext uri="{BB962C8B-B14F-4D97-AF65-F5344CB8AC3E}">
        <p14:creationId xmlns:p14="http://schemas.microsoft.com/office/powerpoint/2010/main" val="2782768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6A30EA-D80F-432C-81EB-C2647C3EBD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4BE40D1-1CF4-434F-9E34-A418A7586D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047E55-2E15-476C-BAE7-90A27C9E1F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EF8FBB-0EE9-4879-826F-51C174D1427B}" type="datetimeFigureOut">
              <a:rPr lang="en-IN" smtClean="0"/>
              <a:t>05-04-2022</a:t>
            </a:fld>
            <a:endParaRPr lang="en-IN"/>
          </a:p>
        </p:txBody>
      </p:sp>
      <p:sp>
        <p:nvSpPr>
          <p:cNvPr id="5" name="Footer Placeholder 4">
            <a:extLst>
              <a:ext uri="{FF2B5EF4-FFF2-40B4-BE49-F238E27FC236}">
                <a16:creationId xmlns:a16="http://schemas.microsoft.com/office/drawing/2014/main" id="{A5A4C8D4-8A65-4EA7-9A58-E11E0F972F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63CD474-7CDB-4BE9-BE4C-A6F1555102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1FB720-69BC-4052-BE38-DF026AF154D5}" type="slidenum">
              <a:rPr lang="en-IN" smtClean="0"/>
              <a:t>‹#›</a:t>
            </a:fld>
            <a:endParaRPr lang="en-IN"/>
          </a:p>
        </p:txBody>
      </p:sp>
    </p:spTree>
    <p:extLst>
      <p:ext uri="{BB962C8B-B14F-4D97-AF65-F5344CB8AC3E}">
        <p14:creationId xmlns:p14="http://schemas.microsoft.com/office/powerpoint/2010/main" val="38584355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56706-130A-4E14-86F1-018594EC2D5C}"/>
              </a:ext>
            </a:extLst>
          </p:cNvPr>
          <p:cNvSpPr>
            <a:spLocks noGrp="1"/>
          </p:cNvSpPr>
          <p:nvPr>
            <p:ph type="ctrTitle"/>
          </p:nvPr>
        </p:nvSpPr>
        <p:spPr/>
        <p:txBody>
          <a:bodyPr/>
          <a:lstStyle/>
          <a:p>
            <a:r>
              <a:rPr lang="en-US" dirty="0"/>
              <a:t>Distributed File System </a:t>
            </a:r>
            <a:endParaRPr lang="en-IN" dirty="0"/>
          </a:p>
        </p:txBody>
      </p:sp>
    </p:spTree>
    <p:extLst>
      <p:ext uri="{BB962C8B-B14F-4D97-AF65-F5344CB8AC3E}">
        <p14:creationId xmlns:p14="http://schemas.microsoft.com/office/powerpoint/2010/main" val="35875003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6D1AE-8E82-42B7-B180-106BB5F47BF5}"/>
              </a:ext>
            </a:extLst>
          </p:cNvPr>
          <p:cNvSpPr>
            <a:spLocks noGrp="1"/>
          </p:cNvSpPr>
          <p:nvPr>
            <p:ph type="title"/>
          </p:nvPr>
        </p:nvSpPr>
        <p:spPr/>
        <p:txBody>
          <a:bodyPr/>
          <a:lstStyle/>
          <a:p>
            <a:r>
              <a:rPr lang="en-US" dirty="0"/>
              <a:t>Mechanisms For Building Distributed File Systems</a:t>
            </a:r>
            <a:endParaRPr lang="en-IN" dirty="0"/>
          </a:p>
        </p:txBody>
      </p:sp>
      <p:sp>
        <p:nvSpPr>
          <p:cNvPr id="3" name="Content Placeholder 2">
            <a:extLst>
              <a:ext uri="{FF2B5EF4-FFF2-40B4-BE49-F238E27FC236}">
                <a16:creationId xmlns:a16="http://schemas.microsoft.com/office/drawing/2014/main" id="{58CEEF9B-4D15-417E-BFA7-2E780656B203}"/>
              </a:ext>
            </a:extLst>
          </p:cNvPr>
          <p:cNvSpPr>
            <a:spLocks noGrp="1"/>
          </p:cNvSpPr>
          <p:nvPr>
            <p:ph idx="1"/>
          </p:nvPr>
        </p:nvSpPr>
        <p:spPr/>
        <p:txBody>
          <a:bodyPr/>
          <a:lstStyle/>
          <a:p>
            <a:pPr marL="0" indent="0" algn="just">
              <a:buNone/>
            </a:pPr>
            <a:r>
              <a:rPr lang="en-US" dirty="0">
                <a:latin typeface="+mj-lt"/>
              </a:rPr>
              <a:t>The basic mechanisms underlying the majority of the distributed file systems operating today are:</a:t>
            </a:r>
          </a:p>
          <a:p>
            <a:pPr algn="just"/>
            <a:r>
              <a:rPr lang="en-US" dirty="0">
                <a:latin typeface="+mj-lt"/>
              </a:rPr>
              <a:t>Mounting</a:t>
            </a:r>
          </a:p>
          <a:p>
            <a:pPr algn="just"/>
            <a:r>
              <a:rPr lang="en-US" dirty="0">
                <a:latin typeface="+mj-lt"/>
              </a:rPr>
              <a:t>Caching </a:t>
            </a:r>
          </a:p>
          <a:p>
            <a:pPr algn="just"/>
            <a:r>
              <a:rPr lang="en-US" dirty="0">
                <a:latin typeface="+mj-lt"/>
              </a:rPr>
              <a:t>Hints </a:t>
            </a:r>
          </a:p>
          <a:p>
            <a:pPr algn="just"/>
            <a:r>
              <a:rPr lang="en-US" dirty="0">
                <a:latin typeface="+mj-lt"/>
              </a:rPr>
              <a:t>Bulk Data Transfer </a:t>
            </a:r>
          </a:p>
          <a:p>
            <a:pPr algn="just"/>
            <a:r>
              <a:rPr lang="en-US" dirty="0">
                <a:latin typeface="+mj-lt"/>
              </a:rPr>
              <a:t>Encryption</a:t>
            </a:r>
            <a:endParaRPr lang="en-IN" dirty="0">
              <a:latin typeface="+mj-lt"/>
            </a:endParaRPr>
          </a:p>
        </p:txBody>
      </p:sp>
    </p:spTree>
    <p:extLst>
      <p:ext uri="{BB962C8B-B14F-4D97-AF65-F5344CB8AC3E}">
        <p14:creationId xmlns:p14="http://schemas.microsoft.com/office/powerpoint/2010/main" val="3922159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BFCC1-D424-495F-AD4A-60A97014DA1A}"/>
              </a:ext>
            </a:extLst>
          </p:cNvPr>
          <p:cNvSpPr>
            <a:spLocks noGrp="1"/>
          </p:cNvSpPr>
          <p:nvPr>
            <p:ph type="title"/>
          </p:nvPr>
        </p:nvSpPr>
        <p:spPr/>
        <p:txBody>
          <a:bodyPr/>
          <a:lstStyle/>
          <a:p>
            <a:r>
              <a:rPr lang="en-IN" dirty="0"/>
              <a:t>Mounting</a:t>
            </a:r>
          </a:p>
        </p:txBody>
      </p:sp>
      <p:sp>
        <p:nvSpPr>
          <p:cNvPr id="3" name="Content Placeholder 2">
            <a:extLst>
              <a:ext uri="{FF2B5EF4-FFF2-40B4-BE49-F238E27FC236}">
                <a16:creationId xmlns:a16="http://schemas.microsoft.com/office/drawing/2014/main" id="{CC890FAF-9A8C-4428-BFCE-73542503CD2D}"/>
              </a:ext>
            </a:extLst>
          </p:cNvPr>
          <p:cNvSpPr>
            <a:spLocks noGrp="1"/>
          </p:cNvSpPr>
          <p:nvPr>
            <p:ph idx="1"/>
          </p:nvPr>
        </p:nvSpPr>
        <p:spPr/>
        <p:txBody>
          <a:bodyPr>
            <a:normAutofit/>
          </a:bodyPr>
          <a:lstStyle/>
          <a:p>
            <a:pPr algn="just">
              <a:lnSpc>
                <a:spcPct val="100000"/>
              </a:lnSpc>
            </a:pPr>
            <a:r>
              <a:rPr lang="en-US" dirty="0">
                <a:latin typeface="+mj-lt"/>
              </a:rPr>
              <a:t>This mechanism provides the binding together of different filename spaces to form a single hierarchically structured name space. </a:t>
            </a:r>
          </a:p>
          <a:p>
            <a:pPr marL="0" indent="0" algn="just">
              <a:lnSpc>
                <a:spcPct val="100000"/>
              </a:lnSpc>
              <a:buNone/>
            </a:pPr>
            <a:r>
              <a:rPr lang="en-US" dirty="0">
                <a:latin typeface="+mj-lt"/>
              </a:rPr>
              <a:t>• It is UNIX specific and most of existing DFS are based on UNIX. </a:t>
            </a:r>
          </a:p>
          <a:p>
            <a:pPr marL="0" indent="0" algn="just">
              <a:lnSpc>
                <a:spcPct val="100000"/>
              </a:lnSpc>
              <a:buNone/>
            </a:pPr>
            <a:r>
              <a:rPr lang="en-US" dirty="0">
                <a:latin typeface="+mj-lt"/>
              </a:rPr>
              <a:t>• A filename space can be bounded to or mounted at an internal node      </a:t>
            </a:r>
          </a:p>
          <a:p>
            <a:pPr marL="0" indent="0" algn="just">
              <a:lnSpc>
                <a:spcPct val="100000"/>
              </a:lnSpc>
              <a:buNone/>
            </a:pPr>
            <a:r>
              <a:rPr lang="en-US" dirty="0">
                <a:latin typeface="+mj-lt"/>
              </a:rPr>
              <a:t>  or a leaf node of a namespace tree. </a:t>
            </a:r>
          </a:p>
          <a:p>
            <a:pPr marL="0" indent="0" algn="just">
              <a:lnSpc>
                <a:spcPct val="100000"/>
              </a:lnSpc>
              <a:buNone/>
            </a:pPr>
            <a:r>
              <a:rPr lang="en-US" dirty="0">
                <a:latin typeface="+mj-lt"/>
              </a:rPr>
              <a:t>• A node onto which a name space is mounted is called mount point. </a:t>
            </a:r>
          </a:p>
          <a:p>
            <a:pPr marL="0" indent="0" algn="just">
              <a:lnSpc>
                <a:spcPct val="100000"/>
              </a:lnSpc>
              <a:buNone/>
            </a:pPr>
            <a:r>
              <a:rPr lang="en-US" dirty="0">
                <a:latin typeface="+mj-lt"/>
              </a:rPr>
              <a:t>• The kernel maintains a mount table, which maps mount points to </a:t>
            </a:r>
          </a:p>
          <a:p>
            <a:pPr marL="0" indent="0" algn="just">
              <a:lnSpc>
                <a:spcPct val="100000"/>
              </a:lnSpc>
              <a:buNone/>
            </a:pPr>
            <a:r>
              <a:rPr lang="en-US" dirty="0">
                <a:latin typeface="+mj-lt"/>
              </a:rPr>
              <a:t>  appropriate storage devices.</a:t>
            </a:r>
            <a:endParaRPr lang="en-IN" dirty="0">
              <a:latin typeface="+mj-lt"/>
            </a:endParaRPr>
          </a:p>
        </p:txBody>
      </p:sp>
    </p:spTree>
    <p:extLst>
      <p:ext uri="{BB962C8B-B14F-4D97-AF65-F5344CB8AC3E}">
        <p14:creationId xmlns:p14="http://schemas.microsoft.com/office/powerpoint/2010/main" val="20876039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7D65F-09E5-405F-AFBA-C52EEFC8203F}"/>
              </a:ext>
            </a:extLst>
          </p:cNvPr>
          <p:cNvSpPr>
            <a:spLocks noGrp="1"/>
          </p:cNvSpPr>
          <p:nvPr>
            <p:ph type="title"/>
          </p:nvPr>
        </p:nvSpPr>
        <p:spPr/>
        <p:txBody>
          <a:bodyPr>
            <a:normAutofit fontScale="90000"/>
          </a:bodyPr>
          <a:lstStyle/>
          <a:p>
            <a:br>
              <a:rPr lang="en-US" dirty="0"/>
            </a:br>
            <a:r>
              <a:rPr lang="en-US" dirty="0"/>
              <a:t>Mounting </a:t>
            </a:r>
            <a:br>
              <a:rPr lang="en-US" dirty="0"/>
            </a:br>
            <a:endParaRPr lang="en-IN" dirty="0"/>
          </a:p>
        </p:txBody>
      </p:sp>
      <p:pic>
        <p:nvPicPr>
          <p:cNvPr id="5" name="Content Placeholder 4">
            <a:extLst>
              <a:ext uri="{FF2B5EF4-FFF2-40B4-BE49-F238E27FC236}">
                <a16:creationId xmlns:a16="http://schemas.microsoft.com/office/drawing/2014/main" id="{69C345E8-C46D-494F-BEB9-F8B6252E4933}"/>
              </a:ext>
            </a:extLst>
          </p:cNvPr>
          <p:cNvPicPr>
            <a:picLocks noGrp="1" noChangeAspect="1"/>
          </p:cNvPicPr>
          <p:nvPr>
            <p:ph idx="1"/>
          </p:nvPr>
        </p:nvPicPr>
        <p:blipFill>
          <a:blip r:embed="rId2"/>
          <a:stretch>
            <a:fillRect/>
          </a:stretch>
        </p:blipFill>
        <p:spPr>
          <a:xfrm>
            <a:off x="3049544" y="2124622"/>
            <a:ext cx="6092911" cy="4019503"/>
          </a:xfrm>
        </p:spPr>
      </p:pic>
    </p:spTree>
    <p:extLst>
      <p:ext uri="{BB962C8B-B14F-4D97-AF65-F5344CB8AC3E}">
        <p14:creationId xmlns:p14="http://schemas.microsoft.com/office/powerpoint/2010/main" val="3790021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7D65F-09E5-405F-AFBA-C52EEFC8203F}"/>
              </a:ext>
            </a:extLst>
          </p:cNvPr>
          <p:cNvSpPr>
            <a:spLocks noGrp="1"/>
          </p:cNvSpPr>
          <p:nvPr>
            <p:ph type="title"/>
          </p:nvPr>
        </p:nvSpPr>
        <p:spPr>
          <a:xfrm>
            <a:off x="854242" y="365125"/>
            <a:ext cx="10515600" cy="1325563"/>
          </a:xfrm>
        </p:spPr>
        <p:txBody>
          <a:bodyPr>
            <a:normAutofit fontScale="90000"/>
          </a:bodyPr>
          <a:lstStyle/>
          <a:p>
            <a:br>
              <a:rPr lang="en-US" dirty="0"/>
            </a:br>
            <a:r>
              <a:rPr lang="en-US" dirty="0"/>
              <a:t>Mounting </a:t>
            </a:r>
            <a:br>
              <a:rPr lang="en-US" dirty="0"/>
            </a:br>
            <a:endParaRPr lang="en-IN" dirty="0"/>
          </a:p>
        </p:txBody>
      </p:sp>
      <p:sp>
        <p:nvSpPr>
          <p:cNvPr id="3" name="Content Placeholder 2">
            <a:extLst>
              <a:ext uri="{FF2B5EF4-FFF2-40B4-BE49-F238E27FC236}">
                <a16:creationId xmlns:a16="http://schemas.microsoft.com/office/drawing/2014/main" id="{9FB2216E-EAA0-471D-96D0-422D33DDBCB8}"/>
              </a:ext>
            </a:extLst>
          </p:cNvPr>
          <p:cNvSpPr>
            <a:spLocks noGrp="1"/>
          </p:cNvSpPr>
          <p:nvPr>
            <p:ph idx="1"/>
          </p:nvPr>
        </p:nvSpPr>
        <p:spPr>
          <a:xfrm>
            <a:off x="838200" y="1841667"/>
            <a:ext cx="10515600" cy="4351338"/>
          </a:xfrm>
        </p:spPr>
        <p:txBody>
          <a:bodyPr>
            <a:normAutofit fontScale="92500" lnSpcReduction="10000"/>
          </a:bodyPr>
          <a:lstStyle/>
          <a:p>
            <a:pPr marL="0" indent="0" algn="just">
              <a:buNone/>
            </a:pPr>
            <a:r>
              <a:rPr lang="en-US" b="1" dirty="0">
                <a:latin typeface="+mj-lt"/>
              </a:rPr>
              <a:t>Uses of Mounting in DFS</a:t>
            </a:r>
          </a:p>
          <a:p>
            <a:pPr algn="just"/>
            <a:r>
              <a:rPr lang="en-US" dirty="0">
                <a:latin typeface="+mj-lt"/>
              </a:rPr>
              <a:t>File systems maintained by remote servers are mounted at clients so that each client have information regarding file servers. </a:t>
            </a:r>
          </a:p>
          <a:p>
            <a:pPr algn="just"/>
            <a:r>
              <a:rPr lang="en-US" dirty="0">
                <a:latin typeface="+mj-lt"/>
              </a:rPr>
              <a:t>Two approaches are used to maintain mount information.</a:t>
            </a:r>
          </a:p>
          <a:p>
            <a:pPr marL="0" indent="0" algn="just">
              <a:buNone/>
            </a:pPr>
            <a:r>
              <a:rPr lang="en-US" dirty="0">
                <a:latin typeface="+mj-lt"/>
              </a:rPr>
              <a:t>	</a:t>
            </a:r>
            <a:r>
              <a:rPr lang="en-US" b="1" dirty="0">
                <a:latin typeface="+mj-lt"/>
              </a:rPr>
              <a:t>Approach 1</a:t>
            </a:r>
            <a:r>
              <a:rPr lang="en-US" dirty="0">
                <a:latin typeface="+mj-lt"/>
              </a:rPr>
              <a:t>: Mount information is maintained at clients that is 	each 	client has to individually mount every required file system. 	When files are moved to a different server then mount 	information 	must be updated in mount table of every client.</a:t>
            </a:r>
          </a:p>
          <a:p>
            <a:pPr marL="0" indent="0" algn="just">
              <a:buNone/>
            </a:pPr>
            <a:r>
              <a:rPr lang="en-US" dirty="0">
                <a:latin typeface="+mj-lt"/>
              </a:rPr>
              <a:t>           </a:t>
            </a:r>
            <a:r>
              <a:rPr lang="en-US" b="1" dirty="0">
                <a:latin typeface="+mj-lt"/>
              </a:rPr>
              <a:t>Approach 2</a:t>
            </a:r>
            <a:r>
              <a:rPr lang="en-US" dirty="0">
                <a:latin typeface="+mj-lt"/>
              </a:rPr>
              <a:t>: Mount information is maintained at servers. If files 	are moved to a different servers, then mount information need 	only be updated at servers.</a:t>
            </a:r>
            <a:endParaRPr lang="en-IN" dirty="0">
              <a:latin typeface="+mj-lt"/>
            </a:endParaRPr>
          </a:p>
        </p:txBody>
      </p:sp>
    </p:spTree>
    <p:extLst>
      <p:ext uri="{BB962C8B-B14F-4D97-AF65-F5344CB8AC3E}">
        <p14:creationId xmlns:p14="http://schemas.microsoft.com/office/powerpoint/2010/main" val="2045743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FD0B3-5F33-4310-AAA3-B1725A78F48D}"/>
              </a:ext>
            </a:extLst>
          </p:cNvPr>
          <p:cNvSpPr>
            <a:spLocks noGrp="1"/>
          </p:cNvSpPr>
          <p:nvPr>
            <p:ph type="title"/>
          </p:nvPr>
        </p:nvSpPr>
        <p:spPr/>
        <p:txBody>
          <a:bodyPr/>
          <a:lstStyle/>
          <a:p>
            <a:r>
              <a:rPr lang="en-US" dirty="0"/>
              <a:t>Caching </a:t>
            </a:r>
            <a:endParaRPr lang="en-IN" dirty="0"/>
          </a:p>
        </p:txBody>
      </p:sp>
      <p:sp>
        <p:nvSpPr>
          <p:cNvPr id="3" name="Content Placeholder 2">
            <a:extLst>
              <a:ext uri="{FF2B5EF4-FFF2-40B4-BE49-F238E27FC236}">
                <a16:creationId xmlns:a16="http://schemas.microsoft.com/office/drawing/2014/main" id="{99F32F5F-7085-46F6-BD0E-F955831E4517}"/>
              </a:ext>
            </a:extLst>
          </p:cNvPr>
          <p:cNvSpPr>
            <a:spLocks noGrp="1"/>
          </p:cNvSpPr>
          <p:nvPr>
            <p:ph idx="1"/>
          </p:nvPr>
        </p:nvSpPr>
        <p:spPr>
          <a:xfrm>
            <a:off x="838200" y="1601507"/>
            <a:ext cx="11022106" cy="4351338"/>
          </a:xfrm>
        </p:spPr>
        <p:txBody>
          <a:bodyPr>
            <a:noAutofit/>
          </a:bodyPr>
          <a:lstStyle/>
          <a:p>
            <a:pPr algn="just"/>
            <a:r>
              <a:rPr lang="en-US" sz="2000" dirty="0">
                <a:latin typeface="+mj-lt"/>
              </a:rPr>
              <a:t>This mechanism is used in DFS to reduce delays in accessing of data.</a:t>
            </a:r>
          </a:p>
          <a:p>
            <a:pPr algn="just"/>
            <a:r>
              <a:rPr lang="en-US" sz="2000" dirty="0">
                <a:latin typeface="+mj-lt"/>
              </a:rPr>
              <a:t>In file caching, a copy of data stored at remote file server is brought to client when referenced by client </a:t>
            </a:r>
          </a:p>
          <a:p>
            <a:pPr algn="just"/>
            <a:r>
              <a:rPr lang="en-US" sz="2000" dirty="0">
                <a:latin typeface="+mj-lt"/>
              </a:rPr>
              <a:t>Subsequent access of data is performed locally at client, thus reducing access delays due to network latency. </a:t>
            </a:r>
          </a:p>
          <a:p>
            <a:pPr algn="just"/>
            <a:r>
              <a:rPr lang="en-US" sz="2000" dirty="0">
                <a:latin typeface="+mj-lt"/>
              </a:rPr>
              <a:t>Data can be cached in main memory or on the local disk of the clients. </a:t>
            </a:r>
          </a:p>
          <a:p>
            <a:pPr algn="just"/>
            <a:r>
              <a:rPr lang="en-US" sz="2000" dirty="0">
                <a:latin typeface="+mj-lt"/>
              </a:rPr>
              <a:t>Data is cached in main memory at servers to reduce disk access latency.</a:t>
            </a:r>
          </a:p>
          <a:p>
            <a:pPr marL="0" indent="0" algn="just">
              <a:buNone/>
            </a:pPr>
            <a:endParaRPr lang="en-US" sz="2000" dirty="0">
              <a:latin typeface="+mj-lt"/>
            </a:endParaRPr>
          </a:p>
          <a:p>
            <a:pPr marL="0" indent="0" algn="just">
              <a:buNone/>
            </a:pPr>
            <a:r>
              <a:rPr lang="en-US" sz="2000" b="1" dirty="0">
                <a:latin typeface="+mj-lt"/>
              </a:rPr>
              <a:t>Need of Caching in DFS</a:t>
            </a:r>
            <a:endParaRPr lang="en-US" sz="2000" dirty="0">
              <a:latin typeface="+mj-lt"/>
            </a:endParaRPr>
          </a:p>
          <a:p>
            <a:pPr marL="0" indent="0" algn="just">
              <a:buNone/>
            </a:pPr>
            <a:r>
              <a:rPr lang="en-US" sz="2000" dirty="0">
                <a:latin typeface="+mj-lt"/>
              </a:rPr>
              <a:t>• File system performance gets improved accessing remote disks is much slower than accessing </a:t>
            </a:r>
          </a:p>
          <a:p>
            <a:pPr marL="0" indent="0" algn="just">
              <a:buNone/>
            </a:pPr>
            <a:r>
              <a:rPr lang="en-US" sz="2000" dirty="0">
                <a:latin typeface="+mj-lt"/>
              </a:rPr>
              <a:t>   local memory or local disks. It also reduces the frequency of access to file servers and the </a:t>
            </a:r>
          </a:p>
          <a:p>
            <a:pPr marL="0" indent="0" algn="just">
              <a:buNone/>
            </a:pPr>
            <a:r>
              <a:rPr lang="en-US" sz="2000" dirty="0">
                <a:latin typeface="+mj-lt"/>
              </a:rPr>
              <a:t>   communication network, so scalability gets increased.</a:t>
            </a:r>
            <a:endParaRPr lang="en-IN" sz="2000" dirty="0">
              <a:latin typeface="+mj-lt"/>
            </a:endParaRPr>
          </a:p>
        </p:txBody>
      </p:sp>
    </p:spTree>
    <p:extLst>
      <p:ext uri="{BB962C8B-B14F-4D97-AF65-F5344CB8AC3E}">
        <p14:creationId xmlns:p14="http://schemas.microsoft.com/office/powerpoint/2010/main" val="682341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5C6A5-9B82-4DE4-B5A4-2F7CE3622A96}"/>
              </a:ext>
            </a:extLst>
          </p:cNvPr>
          <p:cNvSpPr>
            <a:spLocks noGrp="1"/>
          </p:cNvSpPr>
          <p:nvPr>
            <p:ph type="title"/>
          </p:nvPr>
        </p:nvSpPr>
        <p:spPr/>
        <p:txBody>
          <a:bodyPr/>
          <a:lstStyle/>
          <a:p>
            <a:r>
              <a:rPr lang="en-US" dirty="0"/>
              <a:t>Hints</a:t>
            </a:r>
            <a:endParaRPr lang="en-IN" dirty="0"/>
          </a:p>
        </p:txBody>
      </p:sp>
      <p:sp>
        <p:nvSpPr>
          <p:cNvPr id="3" name="Content Placeholder 2">
            <a:extLst>
              <a:ext uri="{FF2B5EF4-FFF2-40B4-BE49-F238E27FC236}">
                <a16:creationId xmlns:a16="http://schemas.microsoft.com/office/drawing/2014/main" id="{71FE42F1-3038-4CA8-A4A4-FF2AAE26E411}"/>
              </a:ext>
            </a:extLst>
          </p:cNvPr>
          <p:cNvSpPr>
            <a:spLocks noGrp="1"/>
          </p:cNvSpPr>
          <p:nvPr>
            <p:ph idx="1"/>
          </p:nvPr>
        </p:nvSpPr>
        <p:spPr/>
        <p:txBody>
          <a:bodyPr>
            <a:normAutofit/>
          </a:bodyPr>
          <a:lstStyle/>
          <a:p>
            <a:pPr algn="just"/>
            <a:r>
              <a:rPr lang="en-US" dirty="0">
                <a:latin typeface="+mj-lt"/>
              </a:rPr>
              <a:t>Caching results in the cache consistency problem when multiple clients cache and modify shared data.</a:t>
            </a:r>
          </a:p>
          <a:p>
            <a:pPr algn="just"/>
            <a:r>
              <a:rPr lang="en-US" dirty="0">
                <a:latin typeface="+mj-lt"/>
              </a:rPr>
              <a:t>This problem can be avoided by great level of co-operation between file servers and clients which is very expensive. </a:t>
            </a:r>
          </a:p>
          <a:p>
            <a:pPr algn="just"/>
            <a:r>
              <a:rPr lang="en-US" dirty="0">
                <a:latin typeface="+mj-lt"/>
              </a:rPr>
              <a:t> Alternative method is that is cached data are not expected to be completely accurate. </a:t>
            </a:r>
          </a:p>
          <a:p>
            <a:pPr algn="just"/>
            <a:r>
              <a:rPr lang="en-US" dirty="0">
                <a:latin typeface="+mj-lt"/>
              </a:rPr>
              <a:t> Only those class of applications which can recover after discovering that cached data are invalid can use this </a:t>
            </a:r>
            <a:r>
              <a:rPr lang="en-US" dirty="0" err="1">
                <a:latin typeface="+mj-lt"/>
              </a:rPr>
              <a:t>approach.tim</a:t>
            </a:r>
            <a:endParaRPr lang="en-IN" dirty="0">
              <a:latin typeface="+mj-lt"/>
            </a:endParaRPr>
          </a:p>
        </p:txBody>
      </p:sp>
    </p:spTree>
    <p:extLst>
      <p:ext uri="{BB962C8B-B14F-4D97-AF65-F5344CB8AC3E}">
        <p14:creationId xmlns:p14="http://schemas.microsoft.com/office/powerpoint/2010/main" val="24296742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393EB-6FAE-4970-B538-5F42D4329A48}"/>
              </a:ext>
            </a:extLst>
          </p:cNvPr>
          <p:cNvSpPr>
            <a:spLocks noGrp="1"/>
          </p:cNvSpPr>
          <p:nvPr>
            <p:ph type="title"/>
          </p:nvPr>
        </p:nvSpPr>
        <p:spPr/>
        <p:txBody>
          <a:bodyPr/>
          <a:lstStyle/>
          <a:p>
            <a:r>
              <a:rPr lang="en-IN" dirty="0"/>
              <a:t>Bulk Data Transfer</a:t>
            </a:r>
          </a:p>
        </p:txBody>
      </p:sp>
      <p:sp>
        <p:nvSpPr>
          <p:cNvPr id="3" name="Content Placeholder 2">
            <a:extLst>
              <a:ext uri="{FF2B5EF4-FFF2-40B4-BE49-F238E27FC236}">
                <a16:creationId xmlns:a16="http://schemas.microsoft.com/office/drawing/2014/main" id="{6720AADF-A9F7-4896-8CDE-6A4880097271}"/>
              </a:ext>
            </a:extLst>
          </p:cNvPr>
          <p:cNvSpPr>
            <a:spLocks noGrp="1"/>
          </p:cNvSpPr>
          <p:nvPr>
            <p:ph idx="1"/>
          </p:nvPr>
        </p:nvSpPr>
        <p:spPr/>
        <p:txBody>
          <a:bodyPr/>
          <a:lstStyle/>
          <a:p>
            <a:pPr algn="just"/>
            <a:r>
              <a:rPr lang="en-US" dirty="0">
                <a:latin typeface="+mj-lt"/>
              </a:rPr>
              <a:t>In this mechanism, multiple consecutive data blocks are transferred from server to client. </a:t>
            </a:r>
          </a:p>
          <a:p>
            <a:pPr algn="just"/>
            <a:r>
              <a:rPr lang="en-US" dirty="0">
                <a:latin typeface="+mj-lt"/>
              </a:rPr>
              <a:t>This reduces file access overhead by obtaining multiple number of blocks with a single seek, by formatting and transmitting multiple number of large packets in single context switch and by reducing the number of acknowledgement that need to be sent.</a:t>
            </a:r>
          </a:p>
          <a:p>
            <a:pPr algn="just"/>
            <a:r>
              <a:rPr lang="en-US" dirty="0">
                <a:latin typeface="+mj-lt"/>
              </a:rPr>
              <a:t>This mechanism is used as many files are accessed in their entirely</a:t>
            </a:r>
            <a:endParaRPr lang="en-IN" dirty="0">
              <a:latin typeface="+mj-lt"/>
            </a:endParaRPr>
          </a:p>
        </p:txBody>
      </p:sp>
    </p:spTree>
    <p:extLst>
      <p:ext uri="{BB962C8B-B14F-4D97-AF65-F5344CB8AC3E}">
        <p14:creationId xmlns:p14="http://schemas.microsoft.com/office/powerpoint/2010/main" val="26253115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13272-E56E-41C1-848C-75A033691DBD}"/>
              </a:ext>
            </a:extLst>
          </p:cNvPr>
          <p:cNvSpPr>
            <a:spLocks noGrp="1"/>
          </p:cNvSpPr>
          <p:nvPr>
            <p:ph type="title"/>
          </p:nvPr>
        </p:nvSpPr>
        <p:spPr/>
        <p:txBody>
          <a:bodyPr/>
          <a:lstStyle/>
          <a:p>
            <a:r>
              <a:rPr lang="en-IN" dirty="0"/>
              <a:t>Encryption</a:t>
            </a:r>
          </a:p>
        </p:txBody>
      </p:sp>
      <p:sp>
        <p:nvSpPr>
          <p:cNvPr id="3" name="Content Placeholder 2">
            <a:extLst>
              <a:ext uri="{FF2B5EF4-FFF2-40B4-BE49-F238E27FC236}">
                <a16:creationId xmlns:a16="http://schemas.microsoft.com/office/drawing/2014/main" id="{303B8139-B5DE-4296-B7F7-2511CFE07913}"/>
              </a:ext>
            </a:extLst>
          </p:cNvPr>
          <p:cNvSpPr>
            <a:spLocks noGrp="1"/>
          </p:cNvSpPr>
          <p:nvPr>
            <p:ph idx="1"/>
          </p:nvPr>
        </p:nvSpPr>
        <p:spPr/>
        <p:txBody>
          <a:bodyPr/>
          <a:lstStyle/>
          <a:p>
            <a:pPr algn="just"/>
            <a:r>
              <a:rPr lang="en-US" dirty="0">
                <a:latin typeface="+mj-lt"/>
              </a:rPr>
              <a:t>This mechanism is used for security in Distributed systems.</a:t>
            </a:r>
          </a:p>
          <a:p>
            <a:pPr algn="just"/>
            <a:r>
              <a:rPr lang="en-US" dirty="0">
                <a:latin typeface="+mj-lt"/>
              </a:rPr>
              <a:t> The method was developed by Needham </a:t>
            </a:r>
            <a:r>
              <a:rPr lang="en-US" dirty="0" err="1">
                <a:latin typeface="+mj-lt"/>
              </a:rPr>
              <a:t>Schrodkar</a:t>
            </a:r>
            <a:r>
              <a:rPr lang="en-US" dirty="0">
                <a:latin typeface="+mj-lt"/>
              </a:rPr>
              <a:t> is used in DFS security. </a:t>
            </a:r>
          </a:p>
          <a:p>
            <a:pPr algn="just"/>
            <a:r>
              <a:rPr lang="en-US" dirty="0">
                <a:latin typeface="+mj-lt"/>
              </a:rPr>
              <a:t>In this scheme, two entities which want to communicate establish a key for conversation with help of authentication server. </a:t>
            </a:r>
          </a:p>
          <a:p>
            <a:pPr algn="just"/>
            <a:r>
              <a:rPr lang="en-US" dirty="0">
                <a:latin typeface="+mj-lt"/>
              </a:rPr>
              <a:t>The conversation key is determined by the authentication server, but is never sent in plain text to either of the entities.</a:t>
            </a:r>
            <a:endParaRPr lang="en-IN" dirty="0">
              <a:latin typeface="+mj-lt"/>
            </a:endParaRPr>
          </a:p>
        </p:txBody>
      </p:sp>
    </p:spTree>
    <p:extLst>
      <p:ext uri="{BB962C8B-B14F-4D97-AF65-F5344CB8AC3E}">
        <p14:creationId xmlns:p14="http://schemas.microsoft.com/office/powerpoint/2010/main" val="2312067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91658-F368-4989-8808-3F8DD1ED9BF3}"/>
              </a:ext>
            </a:extLst>
          </p:cNvPr>
          <p:cNvSpPr>
            <a:spLocks noGrp="1"/>
          </p:cNvSpPr>
          <p:nvPr>
            <p:ph type="title"/>
          </p:nvPr>
        </p:nvSpPr>
        <p:spPr/>
        <p:txBody>
          <a:bodyPr/>
          <a:lstStyle/>
          <a:p>
            <a:r>
              <a:rPr lang="en-IN" dirty="0"/>
              <a:t>Design Issues</a:t>
            </a:r>
          </a:p>
        </p:txBody>
      </p:sp>
      <p:sp>
        <p:nvSpPr>
          <p:cNvPr id="3" name="Content Placeholder 2">
            <a:extLst>
              <a:ext uri="{FF2B5EF4-FFF2-40B4-BE49-F238E27FC236}">
                <a16:creationId xmlns:a16="http://schemas.microsoft.com/office/drawing/2014/main" id="{59F8E187-1BD9-44D7-A518-167C914E40AC}"/>
              </a:ext>
            </a:extLst>
          </p:cNvPr>
          <p:cNvSpPr>
            <a:spLocks noGrp="1"/>
          </p:cNvSpPr>
          <p:nvPr>
            <p:ph idx="1"/>
          </p:nvPr>
        </p:nvSpPr>
        <p:spPr/>
        <p:txBody>
          <a:bodyPr>
            <a:normAutofit lnSpcReduction="10000"/>
          </a:bodyPr>
          <a:lstStyle/>
          <a:p>
            <a:pPr marL="0" indent="0">
              <a:buNone/>
            </a:pPr>
            <a:r>
              <a:rPr lang="en-US" dirty="0">
                <a:latin typeface="+mj-lt"/>
              </a:rPr>
              <a:t>The various issues that must be addressed in the design and implementation of distributed file systems are:</a:t>
            </a:r>
          </a:p>
          <a:p>
            <a:pPr marL="514350" indent="-514350">
              <a:buFont typeface="+mj-lt"/>
              <a:buAutoNum type="arabicPeriod"/>
            </a:pPr>
            <a:r>
              <a:rPr lang="en-US" dirty="0">
                <a:latin typeface="+mj-lt"/>
              </a:rPr>
              <a:t>Naming and Name Resolution  </a:t>
            </a:r>
          </a:p>
          <a:p>
            <a:pPr marL="514350" indent="-514350">
              <a:buFont typeface="+mj-lt"/>
              <a:buAutoNum type="arabicPeriod"/>
            </a:pPr>
            <a:r>
              <a:rPr lang="en-US" dirty="0">
                <a:latin typeface="+mj-lt"/>
              </a:rPr>
              <a:t>Caches on Disk or Main Memory</a:t>
            </a:r>
          </a:p>
          <a:p>
            <a:pPr marL="514350" indent="-514350">
              <a:buFont typeface="+mj-lt"/>
              <a:buAutoNum type="arabicPeriod"/>
            </a:pPr>
            <a:r>
              <a:rPr lang="en-US" dirty="0">
                <a:latin typeface="+mj-lt"/>
              </a:rPr>
              <a:t>Writing Policy </a:t>
            </a:r>
          </a:p>
          <a:p>
            <a:pPr marL="514350" indent="-514350">
              <a:buFont typeface="+mj-lt"/>
              <a:buAutoNum type="arabicPeriod"/>
            </a:pPr>
            <a:r>
              <a:rPr lang="en-US" dirty="0">
                <a:latin typeface="+mj-lt"/>
              </a:rPr>
              <a:t>Cache Consistency </a:t>
            </a:r>
          </a:p>
          <a:p>
            <a:pPr marL="514350" indent="-514350">
              <a:buFont typeface="+mj-lt"/>
              <a:buAutoNum type="arabicPeriod"/>
            </a:pPr>
            <a:r>
              <a:rPr lang="en-US" dirty="0">
                <a:latin typeface="+mj-lt"/>
              </a:rPr>
              <a:t>Availability </a:t>
            </a:r>
          </a:p>
          <a:p>
            <a:pPr marL="514350" indent="-514350">
              <a:buFont typeface="+mj-lt"/>
              <a:buAutoNum type="arabicPeriod"/>
            </a:pPr>
            <a:r>
              <a:rPr lang="en-US" dirty="0">
                <a:latin typeface="+mj-lt"/>
              </a:rPr>
              <a:t>Scalability </a:t>
            </a:r>
          </a:p>
          <a:p>
            <a:pPr marL="514350" indent="-514350">
              <a:buFont typeface="+mj-lt"/>
              <a:buAutoNum type="arabicPeriod"/>
            </a:pPr>
            <a:r>
              <a:rPr lang="en-US" dirty="0">
                <a:latin typeface="+mj-lt"/>
              </a:rPr>
              <a:t>Semantics</a:t>
            </a:r>
            <a:endParaRPr lang="en-IN" dirty="0">
              <a:latin typeface="+mj-lt"/>
            </a:endParaRPr>
          </a:p>
        </p:txBody>
      </p:sp>
    </p:spTree>
    <p:extLst>
      <p:ext uri="{BB962C8B-B14F-4D97-AF65-F5344CB8AC3E}">
        <p14:creationId xmlns:p14="http://schemas.microsoft.com/office/powerpoint/2010/main" val="29445862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300DE-1967-45A9-B7AF-0BA8E0FDFC56}"/>
              </a:ext>
            </a:extLst>
          </p:cNvPr>
          <p:cNvSpPr>
            <a:spLocks noGrp="1"/>
          </p:cNvSpPr>
          <p:nvPr>
            <p:ph type="title"/>
          </p:nvPr>
        </p:nvSpPr>
        <p:spPr/>
        <p:txBody>
          <a:bodyPr/>
          <a:lstStyle/>
          <a:p>
            <a:r>
              <a:rPr lang="en-IN" dirty="0"/>
              <a:t>Naming and Name Resolution</a:t>
            </a:r>
          </a:p>
        </p:txBody>
      </p:sp>
      <p:sp>
        <p:nvSpPr>
          <p:cNvPr id="3" name="Content Placeholder 2">
            <a:extLst>
              <a:ext uri="{FF2B5EF4-FFF2-40B4-BE49-F238E27FC236}">
                <a16:creationId xmlns:a16="http://schemas.microsoft.com/office/drawing/2014/main" id="{6D02C961-B45A-47C0-A801-A2B6B5256F4D}"/>
              </a:ext>
            </a:extLst>
          </p:cNvPr>
          <p:cNvSpPr>
            <a:spLocks noGrp="1"/>
          </p:cNvSpPr>
          <p:nvPr>
            <p:ph idx="1"/>
          </p:nvPr>
        </p:nvSpPr>
        <p:spPr/>
        <p:txBody>
          <a:bodyPr>
            <a:normAutofit fontScale="92500" lnSpcReduction="10000"/>
          </a:bodyPr>
          <a:lstStyle/>
          <a:p>
            <a:pPr algn="just"/>
            <a:r>
              <a:rPr lang="en-US" dirty="0">
                <a:latin typeface="+mj-lt"/>
              </a:rPr>
              <a:t>Name refers to an object such as file or a directory. </a:t>
            </a:r>
          </a:p>
          <a:p>
            <a:pPr algn="just"/>
            <a:r>
              <a:rPr lang="en-US" dirty="0">
                <a:latin typeface="+mj-lt"/>
              </a:rPr>
              <a:t>Name Resolution refers to the process of mapping a name to an object that is physical storage. </a:t>
            </a:r>
          </a:p>
          <a:p>
            <a:pPr algn="just"/>
            <a:r>
              <a:rPr lang="en-US" dirty="0">
                <a:latin typeface="+mj-lt"/>
              </a:rPr>
              <a:t>Name space is collection of names. </a:t>
            </a:r>
          </a:p>
          <a:p>
            <a:pPr algn="just"/>
            <a:r>
              <a:rPr lang="en-US" dirty="0">
                <a:latin typeface="+mj-lt"/>
              </a:rPr>
              <a:t>Names can be assigned to files in distributed file system in three ways: </a:t>
            </a:r>
          </a:p>
          <a:p>
            <a:pPr marL="0" indent="0" algn="just">
              <a:buNone/>
            </a:pPr>
            <a:r>
              <a:rPr lang="en-US" dirty="0">
                <a:latin typeface="+mj-lt"/>
              </a:rPr>
              <a:t>	a) Concatenate the host name to the names of files that are 		     	    stored on that host. </a:t>
            </a:r>
          </a:p>
          <a:p>
            <a:pPr marL="0" indent="0" algn="just">
              <a:buNone/>
            </a:pPr>
            <a:r>
              <a:rPr lang="en-US" dirty="0">
                <a:latin typeface="+mj-lt"/>
              </a:rPr>
              <a:t>	b) Mount remote directories onto local directories.</a:t>
            </a:r>
          </a:p>
          <a:p>
            <a:pPr marL="0" indent="0" algn="just">
              <a:buNone/>
            </a:pPr>
            <a:r>
              <a:rPr lang="en-US" dirty="0">
                <a:latin typeface="+mj-lt"/>
              </a:rPr>
              <a:t>	c) Maintain a single global directory where all the files in the    	     	    system belong to single namespace.</a:t>
            </a:r>
            <a:endParaRPr lang="en-IN" dirty="0">
              <a:latin typeface="+mj-lt"/>
            </a:endParaRPr>
          </a:p>
        </p:txBody>
      </p:sp>
    </p:spTree>
    <p:extLst>
      <p:ext uri="{BB962C8B-B14F-4D97-AF65-F5344CB8AC3E}">
        <p14:creationId xmlns:p14="http://schemas.microsoft.com/office/powerpoint/2010/main" val="34503334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373D3-9BD1-4CB7-A67B-F510C458CAD6}"/>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701D5152-D425-4E51-940A-9A134A611907}"/>
              </a:ext>
            </a:extLst>
          </p:cNvPr>
          <p:cNvSpPr>
            <a:spLocks noGrp="1"/>
          </p:cNvSpPr>
          <p:nvPr>
            <p:ph idx="1"/>
          </p:nvPr>
        </p:nvSpPr>
        <p:spPr/>
        <p:txBody>
          <a:bodyPr>
            <a:normAutofit/>
          </a:bodyPr>
          <a:lstStyle/>
          <a:p>
            <a:r>
              <a:rPr lang="en-US" dirty="0">
                <a:latin typeface="+mj-lt"/>
              </a:rPr>
              <a:t> The main purposes of using file in operating systems are:</a:t>
            </a:r>
          </a:p>
          <a:p>
            <a:pPr lvl="1"/>
            <a:r>
              <a:rPr lang="en-US" i="1" dirty="0">
                <a:latin typeface="+mj-lt"/>
              </a:rPr>
              <a:t>Permanent storage of information</a:t>
            </a:r>
          </a:p>
          <a:p>
            <a:pPr lvl="1"/>
            <a:r>
              <a:rPr lang="en-US" i="1" dirty="0">
                <a:latin typeface="+mj-lt"/>
              </a:rPr>
              <a:t>Sharing the information</a:t>
            </a:r>
            <a:r>
              <a:rPr lang="en-US" dirty="0">
                <a:latin typeface="+mj-lt"/>
              </a:rPr>
              <a:t>: A file can be created by one application and the shared with different applications.</a:t>
            </a:r>
          </a:p>
          <a:p>
            <a:endParaRPr lang="en-US" dirty="0">
              <a:latin typeface="+mj-lt"/>
            </a:endParaRPr>
          </a:p>
          <a:p>
            <a:r>
              <a:rPr lang="en-US" dirty="0">
                <a:latin typeface="+mj-lt"/>
              </a:rPr>
              <a:t>A file system is a subsystem of an operating system that perform file management activities such as organization, storing, retrieval, naming, sharing and protection of files.</a:t>
            </a:r>
            <a:endParaRPr lang="en-IN" dirty="0">
              <a:latin typeface="+mj-lt"/>
            </a:endParaRPr>
          </a:p>
        </p:txBody>
      </p:sp>
    </p:spTree>
    <p:extLst>
      <p:ext uri="{BB962C8B-B14F-4D97-AF65-F5344CB8AC3E}">
        <p14:creationId xmlns:p14="http://schemas.microsoft.com/office/powerpoint/2010/main" val="29593411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1BB89-5748-4770-85CE-644E8DE7FF94}"/>
              </a:ext>
            </a:extLst>
          </p:cNvPr>
          <p:cNvSpPr>
            <a:spLocks noGrp="1"/>
          </p:cNvSpPr>
          <p:nvPr>
            <p:ph type="title"/>
          </p:nvPr>
        </p:nvSpPr>
        <p:spPr/>
        <p:txBody>
          <a:bodyPr/>
          <a:lstStyle/>
          <a:p>
            <a:pPr algn="just"/>
            <a:r>
              <a:rPr lang="en-US" dirty="0"/>
              <a:t>Caches on Disk or Main Memory</a:t>
            </a:r>
            <a:endParaRPr lang="en-IN" dirty="0"/>
          </a:p>
        </p:txBody>
      </p:sp>
      <p:sp>
        <p:nvSpPr>
          <p:cNvPr id="3" name="Content Placeholder 2">
            <a:extLst>
              <a:ext uri="{FF2B5EF4-FFF2-40B4-BE49-F238E27FC236}">
                <a16:creationId xmlns:a16="http://schemas.microsoft.com/office/drawing/2014/main" id="{E5E59321-BE85-4700-933A-781ED5F9FAAF}"/>
              </a:ext>
            </a:extLst>
          </p:cNvPr>
          <p:cNvSpPr>
            <a:spLocks noGrp="1"/>
          </p:cNvSpPr>
          <p:nvPr>
            <p:ph idx="1"/>
          </p:nvPr>
        </p:nvSpPr>
        <p:spPr/>
        <p:txBody>
          <a:bodyPr/>
          <a:lstStyle/>
          <a:p>
            <a:pPr algn="just"/>
            <a:r>
              <a:rPr lang="en-US" dirty="0">
                <a:latin typeface="+mj-lt"/>
              </a:rPr>
              <a:t>Caching refers to storage of data either into the main memory or onto disk space after its first reference by client machine.</a:t>
            </a:r>
          </a:p>
          <a:p>
            <a:pPr algn="just"/>
            <a:endParaRPr lang="en-US" dirty="0">
              <a:latin typeface="+mj-lt"/>
            </a:endParaRPr>
          </a:p>
          <a:p>
            <a:pPr marL="0" indent="0" algn="just">
              <a:buNone/>
            </a:pPr>
            <a:r>
              <a:rPr lang="en-US" b="1" dirty="0">
                <a:latin typeface="+mj-lt"/>
              </a:rPr>
              <a:t>Advantages of having cache in main memory: </a:t>
            </a:r>
          </a:p>
          <a:p>
            <a:pPr algn="just"/>
            <a:r>
              <a:rPr lang="en-US" dirty="0">
                <a:latin typeface="+mj-lt"/>
              </a:rPr>
              <a:t>Diskless workstations can also take advantage of caching.</a:t>
            </a:r>
          </a:p>
          <a:p>
            <a:pPr algn="just"/>
            <a:r>
              <a:rPr lang="en-US" dirty="0">
                <a:latin typeface="+mj-lt"/>
              </a:rPr>
              <a:t>Accessing a cache in main memory is much faster than accessing a cache on local disk. </a:t>
            </a:r>
          </a:p>
          <a:p>
            <a:pPr algn="just"/>
            <a:r>
              <a:rPr lang="en-US" dirty="0">
                <a:latin typeface="+mj-lt"/>
              </a:rPr>
              <a:t> The server cache is in the main memory at the server, a single design for a caching mechanism is used for clients and servers.</a:t>
            </a:r>
            <a:endParaRPr lang="en-IN" dirty="0">
              <a:latin typeface="+mj-lt"/>
            </a:endParaRPr>
          </a:p>
        </p:txBody>
      </p:sp>
    </p:spTree>
    <p:extLst>
      <p:ext uri="{BB962C8B-B14F-4D97-AF65-F5344CB8AC3E}">
        <p14:creationId xmlns:p14="http://schemas.microsoft.com/office/powerpoint/2010/main" val="16971202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1BB89-5748-4770-85CE-644E8DE7FF94}"/>
              </a:ext>
            </a:extLst>
          </p:cNvPr>
          <p:cNvSpPr>
            <a:spLocks noGrp="1"/>
          </p:cNvSpPr>
          <p:nvPr>
            <p:ph type="title"/>
          </p:nvPr>
        </p:nvSpPr>
        <p:spPr/>
        <p:txBody>
          <a:bodyPr/>
          <a:lstStyle/>
          <a:p>
            <a:pPr algn="just"/>
            <a:r>
              <a:rPr lang="en-US" dirty="0"/>
              <a:t>Caches on Disk or Main Memory</a:t>
            </a:r>
            <a:endParaRPr lang="en-IN" dirty="0"/>
          </a:p>
        </p:txBody>
      </p:sp>
      <p:sp>
        <p:nvSpPr>
          <p:cNvPr id="3" name="Content Placeholder 2">
            <a:extLst>
              <a:ext uri="{FF2B5EF4-FFF2-40B4-BE49-F238E27FC236}">
                <a16:creationId xmlns:a16="http://schemas.microsoft.com/office/drawing/2014/main" id="{E5E59321-BE85-4700-933A-781ED5F9FAAF}"/>
              </a:ext>
            </a:extLst>
          </p:cNvPr>
          <p:cNvSpPr>
            <a:spLocks noGrp="1"/>
          </p:cNvSpPr>
          <p:nvPr>
            <p:ph idx="1"/>
          </p:nvPr>
        </p:nvSpPr>
        <p:spPr/>
        <p:txBody>
          <a:bodyPr>
            <a:normAutofit fontScale="92500" lnSpcReduction="20000"/>
          </a:bodyPr>
          <a:lstStyle/>
          <a:p>
            <a:pPr marL="0" indent="0" algn="just">
              <a:buNone/>
            </a:pPr>
            <a:r>
              <a:rPr lang="en-US" b="1" dirty="0">
                <a:latin typeface="+mj-lt"/>
              </a:rPr>
              <a:t>Limitations: </a:t>
            </a:r>
          </a:p>
          <a:p>
            <a:pPr algn="just"/>
            <a:r>
              <a:rPr lang="en-US" dirty="0">
                <a:latin typeface="+mj-lt"/>
              </a:rPr>
              <a:t>Large files cannot be cached completely so caching done block oriented which is more complex. </a:t>
            </a:r>
          </a:p>
          <a:p>
            <a:pPr algn="just"/>
            <a:r>
              <a:rPr lang="en-US" dirty="0">
                <a:latin typeface="+mj-lt"/>
              </a:rPr>
              <a:t> It competes with virtual memory system for physical memory space, so a scheme to deal with memory contention cache and virtual memory system is necessary. </a:t>
            </a:r>
          </a:p>
          <a:p>
            <a:pPr algn="just"/>
            <a:r>
              <a:rPr lang="en-US" dirty="0">
                <a:latin typeface="+mj-lt"/>
              </a:rPr>
              <a:t>Thus, more complex cache manager and memory management is required. </a:t>
            </a:r>
          </a:p>
          <a:p>
            <a:pPr marL="0" indent="0" algn="just">
              <a:buNone/>
            </a:pPr>
            <a:r>
              <a:rPr lang="en-US" b="1" dirty="0">
                <a:latin typeface="+mj-lt"/>
              </a:rPr>
              <a:t>Advantages of having cache on a local disk</a:t>
            </a:r>
            <a:r>
              <a:rPr lang="en-US" dirty="0">
                <a:latin typeface="+mj-lt"/>
              </a:rPr>
              <a:t>: </a:t>
            </a:r>
          </a:p>
          <a:p>
            <a:pPr algn="just"/>
            <a:r>
              <a:rPr lang="en-US" dirty="0">
                <a:latin typeface="+mj-lt"/>
              </a:rPr>
              <a:t>Large files can be cached without affecting performance. </a:t>
            </a:r>
          </a:p>
          <a:p>
            <a:pPr algn="just"/>
            <a:r>
              <a:rPr lang="en-US" dirty="0">
                <a:latin typeface="+mj-lt"/>
              </a:rPr>
              <a:t>Virtual memory management is simple. </a:t>
            </a:r>
          </a:p>
          <a:p>
            <a:pPr algn="just"/>
            <a:r>
              <a:rPr lang="en-US" dirty="0">
                <a:latin typeface="+mj-lt"/>
              </a:rPr>
              <a:t>Portable workstation can be incorporated in distributed system.</a:t>
            </a:r>
            <a:endParaRPr lang="en-IN" dirty="0">
              <a:latin typeface="+mj-lt"/>
            </a:endParaRPr>
          </a:p>
        </p:txBody>
      </p:sp>
    </p:spTree>
    <p:extLst>
      <p:ext uri="{BB962C8B-B14F-4D97-AF65-F5344CB8AC3E}">
        <p14:creationId xmlns:p14="http://schemas.microsoft.com/office/powerpoint/2010/main" val="11816783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20626-4316-403F-AE24-8E1856411164}"/>
              </a:ext>
            </a:extLst>
          </p:cNvPr>
          <p:cNvSpPr>
            <a:spLocks noGrp="1"/>
          </p:cNvSpPr>
          <p:nvPr>
            <p:ph type="title"/>
          </p:nvPr>
        </p:nvSpPr>
        <p:spPr/>
        <p:txBody>
          <a:bodyPr/>
          <a:lstStyle/>
          <a:p>
            <a:r>
              <a:rPr lang="en-IN" dirty="0"/>
              <a:t>Writing Policy</a:t>
            </a:r>
          </a:p>
        </p:txBody>
      </p:sp>
      <p:sp>
        <p:nvSpPr>
          <p:cNvPr id="3" name="Content Placeholder 2">
            <a:extLst>
              <a:ext uri="{FF2B5EF4-FFF2-40B4-BE49-F238E27FC236}">
                <a16:creationId xmlns:a16="http://schemas.microsoft.com/office/drawing/2014/main" id="{C5019A0E-4138-42CE-A3D8-AAE9DFC09A31}"/>
              </a:ext>
            </a:extLst>
          </p:cNvPr>
          <p:cNvSpPr>
            <a:spLocks noGrp="1"/>
          </p:cNvSpPr>
          <p:nvPr>
            <p:ph idx="1"/>
          </p:nvPr>
        </p:nvSpPr>
        <p:spPr/>
        <p:txBody>
          <a:bodyPr>
            <a:normAutofit/>
          </a:bodyPr>
          <a:lstStyle/>
          <a:p>
            <a:pPr marL="0" indent="0" algn="just">
              <a:buNone/>
            </a:pPr>
            <a:r>
              <a:rPr lang="en-US" dirty="0">
                <a:latin typeface="+mj-lt"/>
              </a:rPr>
              <a:t>This policy decides when a modified cache block at client should be transferred to the server. Following policies are used: </a:t>
            </a:r>
          </a:p>
          <a:p>
            <a:pPr algn="just"/>
            <a:r>
              <a:rPr lang="en-US" dirty="0">
                <a:latin typeface="+mj-lt"/>
              </a:rPr>
              <a:t> </a:t>
            </a:r>
            <a:r>
              <a:rPr lang="en-US" b="1" dirty="0">
                <a:latin typeface="+mj-lt"/>
              </a:rPr>
              <a:t>Write Through</a:t>
            </a:r>
            <a:endParaRPr lang="en-US" dirty="0">
              <a:latin typeface="+mj-lt"/>
            </a:endParaRPr>
          </a:p>
          <a:p>
            <a:pPr algn="just"/>
            <a:r>
              <a:rPr lang="en-US" b="1" dirty="0">
                <a:latin typeface="+mj-lt"/>
              </a:rPr>
              <a:t>Delayed Writing Policy</a:t>
            </a:r>
          </a:p>
          <a:p>
            <a:pPr algn="just"/>
            <a:r>
              <a:rPr lang="en-US" dirty="0">
                <a:latin typeface="+mj-lt"/>
              </a:rPr>
              <a:t> Another scheme delays the updating of files at the server until the file is closed at the client.</a:t>
            </a:r>
            <a:endParaRPr lang="en-IN" dirty="0">
              <a:latin typeface="+mj-lt"/>
            </a:endParaRPr>
          </a:p>
        </p:txBody>
      </p:sp>
    </p:spTree>
    <p:extLst>
      <p:ext uri="{BB962C8B-B14F-4D97-AF65-F5344CB8AC3E}">
        <p14:creationId xmlns:p14="http://schemas.microsoft.com/office/powerpoint/2010/main" val="33252957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5DD6-5DAB-4CE9-ACDD-912767248374}"/>
              </a:ext>
            </a:extLst>
          </p:cNvPr>
          <p:cNvSpPr>
            <a:spLocks noGrp="1"/>
          </p:cNvSpPr>
          <p:nvPr>
            <p:ph type="title"/>
          </p:nvPr>
        </p:nvSpPr>
        <p:spPr/>
        <p:txBody>
          <a:bodyPr/>
          <a:lstStyle/>
          <a:p>
            <a:r>
              <a:rPr lang="en-IN" dirty="0"/>
              <a:t>Cache Consistency</a:t>
            </a:r>
          </a:p>
        </p:txBody>
      </p:sp>
      <p:sp>
        <p:nvSpPr>
          <p:cNvPr id="3" name="Content Placeholder 2">
            <a:extLst>
              <a:ext uri="{FF2B5EF4-FFF2-40B4-BE49-F238E27FC236}">
                <a16:creationId xmlns:a16="http://schemas.microsoft.com/office/drawing/2014/main" id="{F5CF1519-046F-4D1F-9790-6C772E900313}"/>
              </a:ext>
            </a:extLst>
          </p:cNvPr>
          <p:cNvSpPr>
            <a:spLocks noGrp="1"/>
          </p:cNvSpPr>
          <p:nvPr>
            <p:ph idx="1"/>
          </p:nvPr>
        </p:nvSpPr>
        <p:spPr>
          <a:xfrm>
            <a:off x="838200" y="1690688"/>
            <a:ext cx="10515600" cy="4351338"/>
          </a:xfrm>
        </p:spPr>
        <p:txBody>
          <a:bodyPr>
            <a:noAutofit/>
          </a:bodyPr>
          <a:lstStyle/>
          <a:p>
            <a:pPr algn="just"/>
            <a:r>
              <a:rPr lang="en-US" sz="2600" dirty="0">
                <a:latin typeface="+mj-lt"/>
              </a:rPr>
              <a:t>When multiple clients want to modify or access the same data, then cache consistency problem arises. </a:t>
            </a:r>
          </a:p>
          <a:p>
            <a:pPr algn="just"/>
            <a:r>
              <a:rPr lang="en-US" sz="2600" dirty="0">
                <a:latin typeface="+mj-lt"/>
              </a:rPr>
              <a:t>Two schemes are used to guarantee that data returned to the client is valid.</a:t>
            </a:r>
          </a:p>
          <a:p>
            <a:pPr marL="0" indent="0" algn="just">
              <a:buNone/>
            </a:pPr>
            <a:r>
              <a:rPr lang="en-US" sz="2600" dirty="0">
                <a:latin typeface="+mj-lt"/>
              </a:rPr>
              <a:t>	 a) Server initiated approach</a:t>
            </a:r>
          </a:p>
          <a:p>
            <a:pPr marL="0" indent="0" algn="just">
              <a:buNone/>
            </a:pPr>
            <a:r>
              <a:rPr lang="en-US" sz="2600" dirty="0">
                <a:latin typeface="+mj-lt"/>
              </a:rPr>
              <a:t>	b ) Client initiated approach</a:t>
            </a:r>
          </a:p>
          <a:p>
            <a:pPr marL="0" indent="0" algn="just">
              <a:buNone/>
            </a:pPr>
            <a:endParaRPr lang="en-US" sz="2600" b="1" dirty="0">
              <a:latin typeface="+mj-lt"/>
            </a:endParaRPr>
          </a:p>
        </p:txBody>
      </p:sp>
    </p:spTree>
    <p:extLst>
      <p:ext uri="{BB962C8B-B14F-4D97-AF65-F5344CB8AC3E}">
        <p14:creationId xmlns:p14="http://schemas.microsoft.com/office/powerpoint/2010/main" val="27149954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510D5-1A06-4FBA-9AAA-3375873BAF2F}"/>
              </a:ext>
            </a:extLst>
          </p:cNvPr>
          <p:cNvSpPr>
            <a:spLocks noGrp="1"/>
          </p:cNvSpPr>
          <p:nvPr>
            <p:ph type="title"/>
          </p:nvPr>
        </p:nvSpPr>
        <p:spPr/>
        <p:txBody>
          <a:bodyPr/>
          <a:lstStyle/>
          <a:p>
            <a:r>
              <a:rPr lang="en-US" dirty="0"/>
              <a:t>Availability </a:t>
            </a:r>
            <a:endParaRPr lang="en-IN" dirty="0"/>
          </a:p>
        </p:txBody>
      </p:sp>
      <p:sp>
        <p:nvSpPr>
          <p:cNvPr id="3" name="Content Placeholder 2">
            <a:extLst>
              <a:ext uri="{FF2B5EF4-FFF2-40B4-BE49-F238E27FC236}">
                <a16:creationId xmlns:a16="http://schemas.microsoft.com/office/drawing/2014/main" id="{411E71AF-5578-4D14-860F-0842B63CB63E}"/>
              </a:ext>
            </a:extLst>
          </p:cNvPr>
          <p:cNvSpPr>
            <a:spLocks noGrp="1"/>
          </p:cNvSpPr>
          <p:nvPr>
            <p:ph idx="1"/>
          </p:nvPr>
        </p:nvSpPr>
        <p:spPr/>
        <p:txBody>
          <a:bodyPr/>
          <a:lstStyle/>
          <a:p>
            <a:pPr algn="just"/>
            <a:r>
              <a:rPr lang="en-US" dirty="0">
                <a:latin typeface="+mj-lt"/>
              </a:rPr>
              <a:t>It is one of the important issue is design of Distributed file system. </a:t>
            </a:r>
          </a:p>
          <a:p>
            <a:pPr algn="just"/>
            <a:r>
              <a:rPr lang="en-US" dirty="0">
                <a:latin typeface="+mj-lt"/>
              </a:rPr>
              <a:t> Server failure or communication network can affect the availability of files. </a:t>
            </a:r>
          </a:p>
          <a:p>
            <a:pPr algn="just"/>
            <a:r>
              <a:rPr lang="en-US" dirty="0">
                <a:latin typeface="+mj-lt"/>
              </a:rPr>
              <a:t> Replication: The primary mechanism used for enhancing availability of files is replication. In this mechanism, many copies or replicas of files are maintained at different server</a:t>
            </a:r>
            <a:endParaRPr lang="en-IN" dirty="0">
              <a:latin typeface="+mj-lt"/>
            </a:endParaRPr>
          </a:p>
        </p:txBody>
      </p:sp>
    </p:spTree>
    <p:extLst>
      <p:ext uri="{BB962C8B-B14F-4D97-AF65-F5344CB8AC3E}">
        <p14:creationId xmlns:p14="http://schemas.microsoft.com/office/powerpoint/2010/main" val="23210139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510D5-1A06-4FBA-9AAA-3375873BAF2F}"/>
              </a:ext>
            </a:extLst>
          </p:cNvPr>
          <p:cNvSpPr>
            <a:spLocks noGrp="1"/>
          </p:cNvSpPr>
          <p:nvPr>
            <p:ph type="title"/>
          </p:nvPr>
        </p:nvSpPr>
        <p:spPr/>
        <p:txBody>
          <a:bodyPr/>
          <a:lstStyle/>
          <a:p>
            <a:r>
              <a:rPr lang="en-US" dirty="0"/>
              <a:t>Availability </a:t>
            </a:r>
            <a:endParaRPr lang="en-IN" dirty="0"/>
          </a:p>
        </p:txBody>
      </p:sp>
      <p:sp>
        <p:nvSpPr>
          <p:cNvPr id="3" name="Content Placeholder 2">
            <a:extLst>
              <a:ext uri="{FF2B5EF4-FFF2-40B4-BE49-F238E27FC236}">
                <a16:creationId xmlns:a16="http://schemas.microsoft.com/office/drawing/2014/main" id="{411E71AF-5578-4D14-860F-0842B63CB63E}"/>
              </a:ext>
            </a:extLst>
          </p:cNvPr>
          <p:cNvSpPr>
            <a:spLocks noGrp="1"/>
          </p:cNvSpPr>
          <p:nvPr>
            <p:ph idx="1"/>
          </p:nvPr>
        </p:nvSpPr>
        <p:spPr/>
        <p:txBody>
          <a:bodyPr>
            <a:normAutofit/>
          </a:bodyPr>
          <a:lstStyle/>
          <a:p>
            <a:pPr marL="0" indent="0" algn="just">
              <a:buNone/>
            </a:pPr>
            <a:r>
              <a:rPr lang="en-US" b="1" dirty="0">
                <a:latin typeface="+mj-lt"/>
              </a:rPr>
              <a:t>Limitations</a:t>
            </a:r>
          </a:p>
          <a:p>
            <a:pPr algn="just"/>
            <a:r>
              <a:rPr lang="en-US" dirty="0">
                <a:latin typeface="+mj-lt"/>
              </a:rPr>
              <a:t>Extra storage space is required to store replicas. </a:t>
            </a:r>
          </a:p>
          <a:p>
            <a:pPr algn="just"/>
            <a:r>
              <a:rPr lang="en-US" dirty="0">
                <a:latin typeface="+mj-lt"/>
              </a:rPr>
              <a:t>Extra overhead is required in maintained all replicas up to date</a:t>
            </a:r>
          </a:p>
          <a:p>
            <a:pPr marL="0" indent="0" algn="just">
              <a:buNone/>
            </a:pPr>
            <a:endParaRPr lang="en-US" dirty="0">
              <a:latin typeface="+mj-lt"/>
            </a:endParaRPr>
          </a:p>
          <a:p>
            <a:pPr marL="0" indent="0" algn="just">
              <a:buNone/>
            </a:pPr>
            <a:r>
              <a:rPr lang="en-US" b="1" dirty="0">
                <a:latin typeface="+mj-lt"/>
              </a:rPr>
              <a:t>Following situations cause inconsistency among replicas</a:t>
            </a:r>
            <a:endParaRPr lang="en-US" dirty="0">
              <a:latin typeface="+mj-lt"/>
            </a:endParaRPr>
          </a:p>
          <a:p>
            <a:pPr algn="just"/>
            <a:r>
              <a:rPr lang="en-US" dirty="0">
                <a:latin typeface="+mj-lt"/>
              </a:rPr>
              <a:t> Replica is not updated due to failure of server storing the replica </a:t>
            </a:r>
          </a:p>
          <a:p>
            <a:pPr algn="just"/>
            <a:r>
              <a:rPr lang="en-US" dirty="0">
                <a:latin typeface="+mj-lt"/>
              </a:rPr>
              <a:t>All the file servers storing the replicas of file are not reachable from all clients due to network partition and replicas of file in different partition are updated differently.</a:t>
            </a:r>
            <a:endParaRPr lang="en-IN" dirty="0">
              <a:latin typeface="+mj-lt"/>
            </a:endParaRPr>
          </a:p>
        </p:txBody>
      </p:sp>
    </p:spTree>
    <p:extLst>
      <p:ext uri="{BB962C8B-B14F-4D97-AF65-F5344CB8AC3E}">
        <p14:creationId xmlns:p14="http://schemas.microsoft.com/office/powerpoint/2010/main" val="363179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33045-0AC3-4427-8014-7C4BB27225CA}"/>
              </a:ext>
            </a:extLst>
          </p:cNvPr>
          <p:cNvSpPr>
            <a:spLocks noGrp="1"/>
          </p:cNvSpPr>
          <p:nvPr>
            <p:ph type="title"/>
          </p:nvPr>
        </p:nvSpPr>
        <p:spPr/>
        <p:txBody>
          <a:bodyPr/>
          <a:lstStyle/>
          <a:p>
            <a:r>
              <a:rPr lang="en-IN" dirty="0"/>
              <a:t>Scalability</a:t>
            </a:r>
          </a:p>
        </p:txBody>
      </p:sp>
      <p:sp>
        <p:nvSpPr>
          <p:cNvPr id="3" name="Content Placeholder 2">
            <a:extLst>
              <a:ext uri="{FF2B5EF4-FFF2-40B4-BE49-F238E27FC236}">
                <a16:creationId xmlns:a16="http://schemas.microsoft.com/office/drawing/2014/main" id="{20954A33-6022-42CF-984F-15E963BFED47}"/>
              </a:ext>
            </a:extLst>
          </p:cNvPr>
          <p:cNvSpPr>
            <a:spLocks noGrp="1"/>
          </p:cNvSpPr>
          <p:nvPr>
            <p:ph idx="1"/>
          </p:nvPr>
        </p:nvSpPr>
        <p:spPr/>
        <p:txBody>
          <a:bodyPr>
            <a:normAutofit fontScale="92500"/>
          </a:bodyPr>
          <a:lstStyle/>
          <a:p>
            <a:pPr algn="just"/>
            <a:r>
              <a:rPr lang="en-US" dirty="0">
                <a:latin typeface="+mj-lt"/>
              </a:rPr>
              <a:t>The design of DFS should be such that new systems can be easily introduced without affecting it.</a:t>
            </a:r>
          </a:p>
          <a:p>
            <a:pPr algn="just"/>
            <a:r>
              <a:rPr lang="en-US" dirty="0">
                <a:latin typeface="+mj-lt"/>
              </a:rPr>
              <a:t> Generally, client-server organization is used to define DFS structure. </a:t>
            </a:r>
          </a:p>
          <a:p>
            <a:pPr algn="just"/>
            <a:r>
              <a:rPr lang="en-US" dirty="0">
                <a:latin typeface="+mj-lt"/>
              </a:rPr>
              <a:t>Caching is used in this organization to improve performance.</a:t>
            </a:r>
          </a:p>
          <a:p>
            <a:pPr algn="just"/>
            <a:r>
              <a:rPr lang="en-US" dirty="0">
                <a:latin typeface="+mj-lt"/>
              </a:rPr>
              <a:t> Server initiated cache invalidation is used to maintain cache consistency. </a:t>
            </a:r>
          </a:p>
          <a:p>
            <a:pPr algn="just"/>
            <a:r>
              <a:rPr lang="en-US" dirty="0">
                <a:latin typeface="+mj-lt"/>
              </a:rPr>
              <a:t> In this approach, server maintain a record based information regarding all the clients sharing file stored on it. This information represents server state. </a:t>
            </a:r>
          </a:p>
          <a:p>
            <a:pPr algn="just"/>
            <a:r>
              <a:rPr lang="en-US" dirty="0">
                <a:latin typeface="+mj-lt"/>
              </a:rPr>
              <a:t> As the system grows both the size of server state and load due to invalidations increases on server.</a:t>
            </a:r>
            <a:endParaRPr lang="en-IN" dirty="0">
              <a:latin typeface="+mj-lt"/>
            </a:endParaRPr>
          </a:p>
        </p:txBody>
      </p:sp>
    </p:spTree>
    <p:extLst>
      <p:ext uri="{BB962C8B-B14F-4D97-AF65-F5344CB8AC3E}">
        <p14:creationId xmlns:p14="http://schemas.microsoft.com/office/powerpoint/2010/main" val="22114567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33045-0AC3-4427-8014-7C4BB27225CA}"/>
              </a:ext>
            </a:extLst>
          </p:cNvPr>
          <p:cNvSpPr>
            <a:spLocks noGrp="1"/>
          </p:cNvSpPr>
          <p:nvPr>
            <p:ph type="title"/>
          </p:nvPr>
        </p:nvSpPr>
        <p:spPr/>
        <p:txBody>
          <a:bodyPr/>
          <a:lstStyle/>
          <a:p>
            <a:r>
              <a:rPr lang="en-IN" dirty="0"/>
              <a:t>Scalability</a:t>
            </a:r>
          </a:p>
        </p:txBody>
      </p:sp>
      <p:sp>
        <p:nvSpPr>
          <p:cNvPr id="3" name="Content Placeholder 2">
            <a:extLst>
              <a:ext uri="{FF2B5EF4-FFF2-40B4-BE49-F238E27FC236}">
                <a16:creationId xmlns:a16="http://schemas.microsoft.com/office/drawing/2014/main" id="{20954A33-6022-42CF-984F-15E963BFED47}"/>
              </a:ext>
            </a:extLst>
          </p:cNvPr>
          <p:cNvSpPr>
            <a:spLocks noGrp="1"/>
          </p:cNvSpPr>
          <p:nvPr>
            <p:ph idx="1"/>
          </p:nvPr>
        </p:nvSpPr>
        <p:spPr>
          <a:xfrm>
            <a:off x="838200" y="1584660"/>
            <a:ext cx="10515600" cy="4351338"/>
          </a:xfrm>
        </p:spPr>
        <p:txBody>
          <a:bodyPr>
            <a:noAutofit/>
          </a:bodyPr>
          <a:lstStyle/>
          <a:p>
            <a:pPr marL="0" indent="0" algn="just">
              <a:buNone/>
            </a:pPr>
            <a:r>
              <a:rPr lang="en-US" sz="2600" dirty="0">
                <a:latin typeface="+mj-lt"/>
              </a:rPr>
              <a:t> Following schemes can be used to reduce server state and server load:</a:t>
            </a:r>
          </a:p>
          <a:p>
            <a:pPr marL="514350" indent="-514350" algn="just">
              <a:buAutoNum type="alphaLcParenR"/>
            </a:pPr>
            <a:r>
              <a:rPr lang="en-US" sz="2600" dirty="0">
                <a:latin typeface="+mj-lt"/>
              </a:rPr>
              <a:t>Exploit knowledge about usage of files that is it is found that most commonly used and shared files are accessed in read only mode. So, there is no need to check the validity of these files of maintain the list of clients at servers for validation purpose.</a:t>
            </a:r>
          </a:p>
          <a:p>
            <a:pPr marL="514350" indent="-514350" algn="just">
              <a:buAutoNum type="alphaLcParenR"/>
            </a:pPr>
            <a:r>
              <a:rPr lang="en-US" sz="2600" dirty="0">
                <a:latin typeface="+mj-lt"/>
              </a:rPr>
              <a:t>Generally, data required by a client is found in another client's cache so a client can obtain required data from another client rather than server.</a:t>
            </a:r>
          </a:p>
          <a:p>
            <a:pPr lvl="1" algn="just"/>
            <a:r>
              <a:rPr lang="en-US" sz="2600" dirty="0">
                <a:latin typeface="+mj-lt"/>
              </a:rPr>
              <a:t>Structure of server process play an important role. </a:t>
            </a:r>
          </a:p>
          <a:p>
            <a:pPr lvl="1" algn="just"/>
            <a:r>
              <a:rPr lang="en-US" sz="2600" dirty="0">
                <a:latin typeface="+mj-lt"/>
              </a:rPr>
              <a:t>If server is designed with single process, then many clients have to wait for a long time whenever a disk input/ output is initiated. This can be avoided if separate process is assigned to each client.</a:t>
            </a:r>
            <a:endParaRPr lang="en-IN" sz="2600" dirty="0">
              <a:latin typeface="+mj-lt"/>
            </a:endParaRPr>
          </a:p>
        </p:txBody>
      </p:sp>
    </p:spTree>
    <p:extLst>
      <p:ext uri="{BB962C8B-B14F-4D97-AF65-F5344CB8AC3E}">
        <p14:creationId xmlns:p14="http://schemas.microsoft.com/office/powerpoint/2010/main" val="38057526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DFD10-8349-4019-8747-1607CEBB9BE7}"/>
              </a:ext>
            </a:extLst>
          </p:cNvPr>
          <p:cNvSpPr>
            <a:spLocks noGrp="1"/>
          </p:cNvSpPr>
          <p:nvPr>
            <p:ph type="title"/>
          </p:nvPr>
        </p:nvSpPr>
        <p:spPr/>
        <p:txBody>
          <a:bodyPr/>
          <a:lstStyle/>
          <a:p>
            <a:r>
              <a:rPr lang="en-IN" dirty="0"/>
              <a:t>Semantics</a:t>
            </a:r>
          </a:p>
        </p:txBody>
      </p:sp>
      <p:sp>
        <p:nvSpPr>
          <p:cNvPr id="3" name="Content Placeholder 2">
            <a:extLst>
              <a:ext uri="{FF2B5EF4-FFF2-40B4-BE49-F238E27FC236}">
                <a16:creationId xmlns:a16="http://schemas.microsoft.com/office/drawing/2014/main" id="{4B6BA0C8-AD8C-485D-8F04-D306227D4B3D}"/>
              </a:ext>
            </a:extLst>
          </p:cNvPr>
          <p:cNvSpPr>
            <a:spLocks noGrp="1"/>
          </p:cNvSpPr>
          <p:nvPr>
            <p:ph idx="1"/>
          </p:nvPr>
        </p:nvSpPr>
        <p:spPr>
          <a:xfrm>
            <a:off x="810126" y="1889793"/>
            <a:ext cx="10515600" cy="4351338"/>
          </a:xfrm>
        </p:spPr>
        <p:txBody>
          <a:bodyPr>
            <a:normAutofit/>
          </a:bodyPr>
          <a:lstStyle/>
          <a:p>
            <a:r>
              <a:rPr lang="en-US" sz="2600" dirty="0">
                <a:latin typeface="+mj-lt"/>
              </a:rPr>
              <a:t>The semantic of a file system represent the affects of accesses on file. </a:t>
            </a:r>
          </a:p>
          <a:p>
            <a:r>
              <a:rPr lang="en-US" sz="2600" dirty="0">
                <a:latin typeface="+mj-lt"/>
              </a:rPr>
              <a:t>The basic semantic is that a read operation will return the data (stored ) due to latest write operation. </a:t>
            </a:r>
          </a:p>
          <a:p>
            <a:r>
              <a:rPr lang="en-US" sz="2600" dirty="0">
                <a:latin typeface="+mj-lt"/>
              </a:rPr>
              <a:t> The semantic can be guaranteed in two ways: </a:t>
            </a:r>
          </a:p>
          <a:p>
            <a:pPr lvl="1"/>
            <a:r>
              <a:rPr lang="en-US" sz="2600" dirty="0">
                <a:latin typeface="+mj-lt"/>
              </a:rPr>
              <a:t>All read and writes from various clients will have to go through the server. </a:t>
            </a:r>
          </a:p>
          <a:p>
            <a:pPr lvl="1"/>
            <a:r>
              <a:rPr lang="en-US" sz="2600" dirty="0">
                <a:latin typeface="+mj-lt"/>
              </a:rPr>
              <a:t>Sharing will have to be disallowed either by server or by the use of locks by application. </a:t>
            </a:r>
          </a:p>
          <a:p>
            <a:pPr lvl="1"/>
            <a:r>
              <a:rPr lang="en-US" sz="2600" dirty="0">
                <a:latin typeface="+mj-lt"/>
              </a:rPr>
              <a:t>In first way, the server become bottleneck and in second way, the file is not available for certain clients. </a:t>
            </a:r>
            <a:endParaRPr lang="en-IN" sz="2600" dirty="0">
              <a:latin typeface="+mj-lt"/>
            </a:endParaRPr>
          </a:p>
        </p:txBody>
      </p:sp>
    </p:spTree>
    <p:extLst>
      <p:ext uri="{BB962C8B-B14F-4D97-AF65-F5344CB8AC3E}">
        <p14:creationId xmlns:p14="http://schemas.microsoft.com/office/powerpoint/2010/main" val="3373024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C3E74-D2BB-41B3-9558-C4A18B658C65}"/>
              </a:ext>
            </a:extLst>
          </p:cNvPr>
          <p:cNvSpPr>
            <a:spLocks noGrp="1"/>
          </p:cNvSpPr>
          <p:nvPr>
            <p:ph type="title"/>
          </p:nvPr>
        </p:nvSpPr>
        <p:spPr/>
        <p:txBody>
          <a:bodyPr/>
          <a:lstStyle/>
          <a:p>
            <a:r>
              <a:rPr lang="en-US" dirty="0"/>
              <a:t>Log structured file system </a:t>
            </a:r>
            <a:endParaRPr lang="en-IN" dirty="0"/>
          </a:p>
        </p:txBody>
      </p:sp>
      <p:sp>
        <p:nvSpPr>
          <p:cNvPr id="3" name="Content Placeholder 2">
            <a:extLst>
              <a:ext uri="{FF2B5EF4-FFF2-40B4-BE49-F238E27FC236}">
                <a16:creationId xmlns:a16="http://schemas.microsoft.com/office/drawing/2014/main" id="{E452B2F1-39F7-43CF-ACA5-B0F6ACD6BD8E}"/>
              </a:ext>
            </a:extLst>
          </p:cNvPr>
          <p:cNvSpPr>
            <a:spLocks noGrp="1"/>
          </p:cNvSpPr>
          <p:nvPr>
            <p:ph idx="1"/>
          </p:nvPr>
        </p:nvSpPr>
        <p:spPr/>
        <p:txBody>
          <a:bodyPr>
            <a:normAutofit/>
          </a:bodyPr>
          <a:lstStyle/>
          <a:p>
            <a:r>
              <a:rPr lang="en-US" sz="2400" dirty="0">
                <a:latin typeface="+mj-lt"/>
              </a:rPr>
              <a:t>Two design aspects of existing file systems make it hard to improve file system performance</a:t>
            </a:r>
            <a:endParaRPr lang="en-IN" sz="2400" dirty="0">
              <a:latin typeface="+mj-lt"/>
            </a:endParaRPr>
          </a:p>
          <a:p>
            <a:r>
              <a:rPr lang="en-IN" sz="2400" dirty="0">
                <a:latin typeface="+mj-lt"/>
              </a:rPr>
              <a:t>Log structured file system have been proposed to deal with the technological and workload changes</a:t>
            </a:r>
          </a:p>
          <a:p>
            <a:pPr marL="0" indent="0">
              <a:buNone/>
            </a:pPr>
            <a:endParaRPr lang="en-US" sz="2400" dirty="0">
              <a:latin typeface="+mj-lt"/>
            </a:endParaRPr>
          </a:p>
        </p:txBody>
      </p:sp>
    </p:spTree>
    <p:extLst>
      <p:ext uri="{BB962C8B-B14F-4D97-AF65-F5344CB8AC3E}">
        <p14:creationId xmlns:p14="http://schemas.microsoft.com/office/powerpoint/2010/main" val="11530495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373D3-9BD1-4CB7-A67B-F510C458CAD6}"/>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701D5152-D425-4E51-940A-9A134A611907}"/>
              </a:ext>
            </a:extLst>
          </p:cNvPr>
          <p:cNvSpPr>
            <a:spLocks noGrp="1"/>
          </p:cNvSpPr>
          <p:nvPr>
            <p:ph idx="1"/>
          </p:nvPr>
        </p:nvSpPr>
        <p:spPr>
          <a:xfrm>
            <a:off x="838200" y="1632787"/>
            <a:ext cx="10515600" cy="4351338"/>
          </a:xfrm>
        </p:spPr>
        <p:txBody>
          <a:bodyPr>
            <a:noAutofit/>
          </a:bodyPr>
          <a:lstStyle/>
          <a:p>
            <a:pPr marL="0" indent="0">
              <a:buNone/>
            </a:pPr>
            <a:r>
              <a:rPr lang="en-US" sz="2400" dirty="0">
                <a:latin typeface="+mj-lt"/>
              </a:rPr>
              <a:t>What distributed file system provide ?</a:t>
            </a:r>
          </a:p>
          <a:p>
            <a:pPr marL="0" indent="0">
              <a:buNone/>
            </a:pPr>
            <a:r>
              <a:rPr lang="en-US" sz="2400" dirty="0">
                <a:latin typeface="+mj-lt"/>
              </a:rPr>
              <a:t>Access to data stored at servers using file system interfaces</a:t>
            </a:r>
          </a:p>
          <a:p>
            <a:pPr marL="0" indent="0">
              <a:buNone/>
            </a:pPr>
            <a:r>
              <a:rPr lang="en-US" sz="2400" dirty="0">
                <a:latin typeface="+mj-lt"/>
              </a:rPr>
              <a:t>What are the file system interfaces?</a:t>
            </a:r>
          </a:p>
          <a:p>
            <a:pPr lvl="1"/>
            <a:r>
              <a:rPr lang="en-US" dirty="0">
                <a:latin typeface="+mj-lt"/>
              </a:rPr>
              <a:t>Open a file, check status of a file, close a file</a:t>
            </a:r>
          </a:p>
          <a:p>
            <a:pPr lvl="1"/>
            <a:r>
              <a:rPr lang="en-US" dirty="0">
                <a:latin typeface="+mj-lt"/>
              </a:rPr>
              <a:t>Read data from a file</a:t>
            </a:r>
          </a:p>
          <a:p>
            <a:pPr lvl="1"/>
            <a:r>
              <a:rPr lang="en-US" dirty="0">
                <a:latin typeface="+mj-lt"/>
              </a:rPr>
              <a:t>Write data to a file</a:t>
            </a:r>
          </a:p>
          <a:p>
            <a:pPr lvl="1"/>
            <a:r>
              <a:rPr lang="en-US" dirty="0">
                <a:latin typeface="+mj-lt"/>
              </a:rPr>
              <a:t>Lock a file or part of a file</a:t>
            </a:r>
          </a:p>
          <a:p>
            <a:pPr lvl="1"/>
            <a:r>
              <a:rPr lang="en-US" dirty="0">
                <a:latin typeface="+mj-lt"/>
              </a:rPr>
              <a:t>List files in a directory, create/delete a directory</a:t>
            </a:r>
          </a:p>
          <a:p>
            <a:pPr lvl="1"/>
            <a:r>
              <a:rPr lang="en-US" dirty="0">
                <a:latin typeface="+mj-lt"/>
              </a:rPr>
              <a:t>Delete a file, rename a file, add a </a:t>
            </a:r>
            <a:r>
              <a:rPr lang="en-US" dirty="0" err="1">
                <a:latin typeface="+mj-lt"/>
              </a:rPr>
              <a:t>symlink</a:t>
            </a:r>
            <a:r>
              <a:rPr lang="en-US" dirty="0">
                <a:latin typeface="+mj-lt"/>
              </a:rPr>
              <a:t> (is a special type of </a:t>
            </a:r>
            <a:r>
              <a:rPr lang="en-US" dirty="0" err="1">
                <a:latin typeface="+mj-lt"/>
              </a:rPr>
              <a:t>fileis</a:t>
            </a:r>
            <a:r>
              <a:rPr lang="en-US" dirty="0">
                <a:latin typeface="+mj-lt"/>
              </a:rPr>
              <a:t> a special type of file that contains a reference to another file or directory in the form of an absolute or relative path ) to a file </a:t>
            </a:r>
            <a:r>
              <a:rPr lang="en-US" dirty="0" err="1">
                <a:latin typeface="+mj-lt"/>
              </a:rPr>
              <a:t>etc</a:t>
            </a:r>
            <a:endParaRPr lang="en-IN" dirty="0">
              <a:latin typeface="+mj-lt"/>
            </a:endParaRPr>
          </a:p>
        </p:txBody>
      </p:sp>
    </p:spTree>
    <p:extLst>
      <p:ext uri="{BB962C8B-B14F-4D97-AF65-F5344CB8AC3E}">
        <p14:creationId xmlns:p14="http://schemas.microsoft.com/office/powerpoint/2010/main" val="33840152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9A8FA-B6FF-4835-BCFA-BF03F62E8160}"/>
              </a:ext>
            </a:extLst>
          </p:cNvPr>
          <p:cNvSpPr>
            <a:spLocks noGrp="1"/>
          </p:cNvSpPr>
          <p:nvPr>
            <p:ph type="title"/>
          </p:nvPr>
        </p:nvSpPr>
        <p:spPr/>
        <p:txBody>
          <a:bodyPr/>
          <a:lstStyle/>
          <a:p>
            <a:r>
              <a:rPr lang="en-US" dirty="0"/>
              <a:t>Disk space management </a:t>
            </a:r>
            <a:endParaRPr lang="en-IN" dirty="0"/>
          </a:p>
        </p:txBody>
      </p:sp>
      <p:pic>
        <p:nvPicPr>
          <p:cNvPr id="6" name="Content Placeholder 5">
            <a:extLst>
              <a:ext uri="{FF2B5EF4-FFF2-40B4-BE49-F238E27FC236}">
                <a16:creationId xmlns:a16="http://schemas.microsoft.com/office/drawing/2014/main" id="{E975026F-3CF4-4915-ADDC-6266C52A671C}"/>
              </a:ext>
            </a:extLst>
          </p:cNvPr>
          <p:cNvPicPr>
            <a:picLocks noGrp="1" noChangeAspect="1"/>
          </p:cNvPicPr>
          <p:nvPr>
            <p:ph idx="1"/>
          </p:nvPr>
        </p:nvPicPr>
        <p:blipFill rotWithShape="1">
          <a:blip r:embed="rId3"/>
          <a:srcRect l="5139"/>
          <a:stretch/>
        </p:blipFill>
        <p:spPr>
          <a:xfrm>
            <a:off x="3496235" y="1825625"/>
            <a:ext cx="5497314" cy="4351338"/>
          </a:xfrm>
          <a:prstGeom prst="rect">
            <a:avLst/>
          </a:prstGeom>
        </p:spPr>
      </p:pic>
    </p:spTree>
    <p:extLst>
      <p:ext uri="{BB962C8B-B14F-4D97-AF65-F5344CB8AC3E}">
        <p14:creationId xmlns:p14="http://schemas.microsoft.com/office/powerpoint/2010/main" val="18247531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373D3-9BD1-4CB7-A67B-F510C458CAD6}"/>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701D5152-D425-4E51-940A-9A134A611907}"/>
              </a:ext>
            </a:extLst>
          </p:cNvPr>
          <p:cNvSpPr>
            <a:spLocks noGrp="1"/>
          </p:cNvSpPr>
          <p:nvPr>
            <p:ph idx="1"/>
          </p:nvPr>
        </p:nvSpPr>
        <p:spPr>
          <a:xfrm>
            <a:off x="838200" y="1632787"/>
            <a:ext cx="10515600" cy="4351338"/>
          </a:xfrm>
        </p:spPr>
        <p:txBody>
          <a:bodyPr>
            <a:noAutofit/>
          </a:bodyPr>
          <a:lstStyle/>
          <a:p>
            <a:pPr marL="0" indent="0">
              <a:buNone/>
            </a:pPr>
            <a:r>
              <a:rPr lang="en-US" dirty="0">
                <a:latin typeface="+mj-lt"/>
              </a:rPr>
              <a:t>Clients and Servers:</a:t>
            </a:r>
          </a:p>
          <a:p>
            <a:r>
              <a:rPr lang="en-US" dirty="0">
                <a:latin typeface="+mj-lt"/>
              </a:rPr>
              <a:t>Clients access files and directories that are provided by one or more file servers.</a:t>
            </a:r>
          </a:p>
          <a:p>
            <a:r>
              <a:rPr lang="en-US" dirty="0">
                <a:latin typeface="+mj-lt"/>
              </a:rPr>
              <a:t>File Servers provide a client with a file service interface and a view of the file system</a:t>
            </a:r>
          </a:p>
          <a:p>
            <a:r>
              <a:rPr lang="en-US" dirty="0">
                <a:latin typeface="+mj-lt"/>
              </a:rPr>
              <a:t>Servers allow clients to perform operations from the file service interface on the files and directories</a:t>
            </a:r>
          </a:p>
          <a:p>
            <a:r>
              <a:rPr lang="en-US" dirty="0">
                <a:latin typeface="+mj-lt"/>
              </a:rPr>
              <a:t>Operations: add/remove, read/write</a:t>
            </a:r>
          </a:p>
          <a:p>
            <a:r>
              <a:rPr lang="en-US" dirty="0">
                <a:latin typeface="+mj-lt"/>
              </a:rPr>
              <a:t>Servers may provide different views to different clients</a:t>
            </a:r>
            <a:endParaRPr lang="en-IN" dirty="0">
              <a:latin typeface="+mj-lt"/>
            </a:endParaRPr>
          </a:p>
        </p:txBody>
      </p:sp>
    </p:spTree>
    <p:extLst>
      <p:ext uri="{BB962C8B-B14F-4D97-AF65-F5344CB8AC3E}">
        <p14:creationId xmlns:p14="http://schemas.microsoft.com/office/powerpoint/2010/main" val="15672409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373D3-9BD1-4CB7-A67B-F510C458CAD6}"/>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701D5152-D425-4E51-940A-9A134A611907}"/>
              </a:ext>
            </a:extLst>
          </p:cNvPr>
          <p:cNvSpPr>
            <a:spLocks noGrp="1"/>
          </p:cNvSpPr>
          <p:nvPr>
            <p:ph idx="1"/>
          </p:nvPr>
        </p:nvSpPr>
        <p:spPr/>
        <p:txBody>
          <a:bodyPr/>
          <a:lstStyle/>
          <a:p>
            <a:r>
              <a:rPr lang="en-US" dirty="0">
                <a:latin typeface="+mj-lt"/>
              </a:rPr>
              <a:t> A distributed file system is a resource management component of a distributed operating system </a:t>
            </a:r>
          </a:p>
          <a:p>
            <a:r>
              <a:rPr lang="en-US" dirty="0">
                <a:latin typeface="+mj-lt"/>
              </a:rPr>
              <a:t> It implements a common file system that can be shared by all the autonomous computer in the system </a:t>
            </a:r>
          </a:p>
          <a:p>
            <a:endParaRPr lang="en-IN" dirty="0">
              <a:latin typeface="+mj-lt"/>
            </a:endParaRPr>
          </a:p>
        </p:txBody>
      </p:sp>
    </p:spTree>
    <p:extLst>
      <p:ext uri="{BB962C8B-B14F-4D97-AF65-F5344CB8AC3E}">
        <p14:creationId xmlns:p14="http://schemas.microsoft.com/office/powerpoint/2010/main" val="1618328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373D3-9BD1-4CB7-A67B-F510C458CAD6}"/>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701D5152-D425-4E51-940A-9A134A611907}"/>
              </a:ext>
            </a:extLst>
          </p:cNvPr>
          <p:cNvSpPr>
            <a:spLocks noGrp="1"/>
          </p:cNvSpPr>
          <p:nvPr>
            <p:ph idx="1"/>
          </p:nvPr>
        </p:nvSpPr>
        <p:spPr/>
        <p:txBody>
          <a:bodyPr/>
          <a:lstStyle/>
          <a:p>
            <a:pPr marL="0" indent="0">
              <a:buNone/>
            </a:pPr>
            <a:r>
              <a:rPr lang="en-US" dirty="0">
                <a:latin typeface="+mj-lt"/>
              </a:rPr>
              <a:t>A good distributed file system should have the following features.</a:t>
            </a:r>
          </a:p>
          <a:p>
            <a:pPr marL="514350" indent="-514350">
              <a:buFont typeface="+mj-lt"/>
              <a:buAutoNum type="arabicPeriod"/>
            </a:pPr>
            <a:r>
              <a:rPr lang="en-US" dirty="0">
                <a:latin typeface="+mj-lt"/>
              </a:rPr>
              <a:t>Transparency – Structure, access, naming</a:t>
            </a:r>
          </a:p>
          <a:p>
            <a:pPr marL="514350" indent="-514350">
              <a:buFont typeface="+mj-lt"/>
              <a:buAutoNum type="arabicPeriod"/>
            </a:pPr>
            <a:r>
              <a:rPr lang="en-US" dirty="0">
                <a:latin typeface="+mj-lt"/>
              </a:rPr>
              <a:t>Simplicity and ease of use </a:t>
            </a:r>
          </a:p>
          <a:p>
            <a:pPr marL="514350" indent="-514350">
              <a:buFont typeface="+mj-lt"/>
              <a:buAutoNum type="arabicPeriod"/>
            </a:pPr>
            <a:r>
              <a:rPr lang="en-US" dirty="0">
                <a:latin typeface="+mj-lt"/>
              </a:rPr>
              <a:t>Reliability</a:t>
            </a:r>
          </a:p>
          <a:p>
            <a:pPr marL="514350" indent="-514350">
              <a:buFont typeface="+mj-lt"/>
              <a:buAutoNum type="arabicPeriod"/>
            </a:pPr>
            <a:r>
              <a:rPr lang="en-US" dirty="0">
                <a:latin typeface="+mj-lt"/>
              </a:rPr>
              <a:t>Performance</a:t>
            </a:r>
          </a:p>
          <a:p>
            <a:pPr marL="514350" indent="-514350">
              <a:buFont typeface="+mj-lt"/>
              <a:buAutoNum type="arabicPeriod"/>
            </a:pPr>
            <a:r>
              <a:rPr lang="en-US" dirty="0">
                <a:latin typeface="+mj-lt"/>
              </a:rPr>
              <a:t>Scalability</a:t>
            </a:r>
          </a:p>
          <a:p>
            <a:pPr marL="514350" indent="-514350">
              <a:buFont typeface="+mj-lt"/>
              <a:buAutoNum type="arabicPeriod"/>
            </a:pPr>
            <a:r>
              <a:rPr lang="en-IN" dirty="0">
                <a:latin typeface="+mj-lt"/>
              </a:rPr>
              <a:t>Data integrity </a:t>
            </a:r>
          </a:p>
          <a:p>
            <a:pPr marL="514350" indent="-514350">
              <a:buFont typeface="+mj-lt"/>
              <a:buAutoNum type="arabicPeriod"/>
            </a:pPr>
            <a:r>
              <a:rPr lang="en-IN" dirty="0">
                <a:latin typeface="+mj-lt"/>
              </a:rPr>
              <a:t>Security</a:t>
            </a:r>
          </a:p>
        </p:txBody>
      </p:sp>
    </p:spTree>
    <p:extLst>
      <p:ext uri="{BB962C8B-B14F-4D97-AF65-F5344CB8AC3E}">
        <p14:creationId xmlns:p14="http://schemas.microsoft.com/office/powerpoint/2010/main" val="40673806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DCFD1-AD6E-4F7F-94D0-F18AF5D1EC6C}"/>
              </a:ext>
            </a:extLst>
          </p:cNvPr>
          <p:cNvSpPr>
            <a:spLocks noGrp="1"/>
          </p:cNvSpPr>
          <p:nvPr>
            <p:ph type="title"/>
          </p:nvPr>
        </p:nvSpPr>
        <p:spPr/>
        <p:txBody>
          <a:bodyPr/>
          <a:lstStyle/>
          <a:p>
            <a:r>
              <a:rPr lang="en-US" dirty="0"/>
              <a:t>Introduction </a:t>
            </a:r>
            <a:endParaRPr lang="en-IN" dirty="0"/>
          </a:p>
        </p:txBody>
      </p:sp>
      <p:sp>
        <p:nvSpPr>
          <p:cNvPr id="3" name="Content Placeholder 2">
            <a:extLst>
              <a:ext uri="{FF2B5EF4-FFF2-40B4-BE49-F238E27FC236}">
                <a16:creationId xmlns:a16="http://schemas.microsoft.com/office/drawing/2014/main" id="{BA1E27AB-D925-4CEB-9C6E-0AFE341C6FC4}"/>
              </a:ext>
            </a:extLst>
          </p:cNvPr>
          <p:cNvSpPr>
            <a:spLocks noGrp="1"/>
          </p:cNvSpPr>
          <p:nvPr>
            <p:ph idx="1"/>
          </p:nvPr>
        </p:nvSpPr>
        <p:spPr/>
        <p:txBody>
          <a:bodyPr/>
          <a:lstStyle/>
          <a:p>
            <a:pPr marL="0" indent="0">
              <a:buNone/>
            </a:pPr>
            <a:r>
              <a:rPr lang="en-US" dirty="0">
                <a:latin typeface="+mj-lt"/>
              </a:rPr>
              <a:t>Two important goals of a distributed file systems are :</a:t>
            </a:r>
          </a:p>
          <a:p>
            <a:pPr marL="514350" indent="-514350">
              <a:buFont typeface="+mj-lt"/>
              <a:buAutoNum type="arabicPeriod"/>
            </a:pPr>
            <a:r>
              <a:rPr lang="en-US" dirty="0">
                <a:latin typeface="+mj-lt"/>
              </a:rPr>
              <a:t>Network transparency </a:t>
            </a:r>
          </a:p>
          <a:p>
            <a:pPr marL="514350" indent="-514350">
              <a:buFont typeface="+mj-lt"/>
              <a:buAutoNum type="arabicPeriod"/>
            </a:pPr>
            <a:r>
              <a:rPr lang="en-US" dirty="0">
                <a:latin typeface="+mj-lt"/>
              </a:rPr>
              <a:t>High Availability </a:t>
            </a:r>
            <a:endParaRPr lang="en-IN" dirty="0">
              <a:latin typeface="+mj-lt"/>
            </a:endParaRPr>
          </a:p>
        </p:txBody>
      </p:sp>
    </p:spTree>
    <p:extLst>
      <p:ext uri="{BB962C8B-B14F-4D97-AF65-F5344CB8AC3E}">
        <p14:creationId xmlns:p14="http://schemas.microsoft.com/office/powerpoint/2010/main" val="48759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ACC5-77E0-415B-A5E8-8EF700E2CF61}"/>
              </a:ext>
            </a:extLst>
          </p:cNvPr>
          <p:cNvSpPr>
            <a:spLocks noGrp="1"/>
          </p:cNvSpPr>
          <p:nvPr>
            <p:ph type="title"/>
          </p:nvPr>
        </p:nvSpPr>
        <p:spPr/>
        <p:txBody>
          <a:bodyPr/>
          <a:lstStyle/>
          <a:p>
            <a:r>
              <a:rPr lang="en-US" dirty="0"/>
              <a:t>Architecture </a:t>
            </a:r>
            <a:endParaRPr lang="en-IN" dirty="0"/>
          </a:p>
        </p:txBody>
      </p:sp>
      <p:pic>
        <p:nvPicPr>
          <p:cNvPr id="5" name="Content Placeholder 4">
            <a:extLst>
              <a:ext uri="{FF2B5EF4-FFF2-40B4-BE49-F238E27FC236}">
                <a16:creationId xmlns:a16="http://schemas.microsoft.com/office/drawing/2014/main" id="{1C4D6601-1BE7-45D9-8BE1-0C7118C79886}"/>
              </a:ext>
            </a:extLst>
          </p:cNvPr>
          <p:cNvPicPr>
            <a:picLocks noGrp="1" noChangeAspect="1"/>
          </p:cNvPicPr>
          <p:nvPr>
            <p:ph idx="1"/>
          </p:nvPr>
        </p:nvPicPr>
        <p:blipFill>
          <a:blip r:embed="rId2"/>
          <a:stretch>
            <a:fillRect/>
          </a:stretch>
        </p:blipFill>
        <p:spPr>
          <a:xfrm>
            <a:off x="3462966" y="1949187"/>
            <a:ext cx="5266067" cy="3912834"/>
          </a:xfrm>
        </p:spPr>
      </p:pic>
    </p:spTree>
    <p:extLst>
      <p:ext uri="{BB962C8B-B14F-4D97-AF65-F5344CB8AC3E}">
        <p14:creationId xmlns:p14="http://schemas.microsoft.com/office/powerpoint/2010/main" val="1744298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ACC5-77E0-415B-A5E8-8EF700E2CF61}"/>
              </a:ext>
            </a:extLst>
          </p:cNvPr>
          <p:cNvSpPr>
            <a:spLocks noGrp="1"/>
          </p:cNvSpPr>
          <p:nvPr>
            <p:ph type="title"/>
          </p:nvPr>
        </p:nvSpPr>
        <p:spPr/>
        <p:txBody>
          <a:bodyPr/>
          <a:lstStyle/>
          <a:p>
            <a:r>
              <a:rPr lang="en-US" dirty="0"/>
              <a:t>Architecture </a:t>
            </a:r>
            <a:endParaRPr lang="en-IN" dirty="0"/>
          </a:p>
        </p:txBody>
      </p:sp>
      <p:pic>
        <p:nvPicPr>
          <p:cNvPr id="13" name="Content Placeholder 12">
            <a:extLst>
              <a:ext uri="{FF2B5EF4-FFF2-40B4-BE49-F238E27FC236}">
                <a16:creationId xmlns:a16="http://schemas.microsoft.com/office/drawing/2014/main" id="{9F1BAA55-0D63-4F1C-9A64-F5833128A0CC}"/>
              </a:ext>
            </a:extLst>
          </p:cNvPr>
          <p:cNvPicPr>
            <a:picLocks noGrp="1" noChangeAspect="1"/>
          </p:cNvPicPr>
          <p:nvPr>
            <p:ph idx="1"/>
          </p:nvPr>
        </p:nvPicPr>
        <p:blipFill>
          <a:blip r:embed="rId2"/>
          <a:stretch>
            <a:fillRect/>
          </a:stretch>
        </p:blipFill>
        <p:spPr>
          <a:xfrm rot="16200000">
            <a:off x="3562065" y="1709084"/>
            <a:ext cx="3866599" cy="4351338"/>
          </a:xfrm>
          <a:prstGeom prst="rect">
            <a:avLst/>
          </a:prstGeom>
        </p:spPr>
      </p:pic>
    </p:spTree>
    <p:extLst>
      <p:ext uri="{BB962C8B-B14F-4D97-AF65-F5344CB8AC3E}">
        <p14:creationId xmlns:p14="http://schemas.microsoft.com/office/powerpoint/2010/main" val="20606323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597</TotalTime>
  <Words>1868</Words>
  <Application>Microsoft Office PowerPoint</Application>
  <PresentationFormat>Widescreen</PresentationFormat>
  <Paragraphs>170</Paragraphs>
  <Slides>30</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Times New Roman</vt:lpstr>
      <vt:lpstr>Office Theme</vt:lpstr>
      <vt:lpstr>Distributed File System </vt:lpstr>
      <vt:lpstr>Introduction</vt:lpstr>
      <vt:lpstr>Introduction</vt:lpstr>
      <vt:lpstr>Introduction</vt:lpstr>
      <vt:lpstr>Introduction</vt:lpstr>
      <vt:lpstr>Introduction</vt:lpstr>
      <vt:lpstr>Introduction </vt:lpstr>
      <vt:lpstr>Architecture </vt:lpstr>
      <vt:lpstr>Architecture </vt:lpstr>
      <vt:lpstr>Mechanisms For Building Distributed File Systems</vt:lpstr>
      <vt:lpstr>Mounting</vt:lpstr>
      <vt:lpstr> Mounting  </vt:lpstr>
      <vt:lpstr> Mounting  </vt:lpstr>
      <vt:lpstr>Caching </vt:lpstr>
      <vt:lpstr>Hints</vt:lpstr>
      <vt:lpstr>Bulk Data Transfer</vt:lpstr>
      <vt:lpstr>Encryption</vt:lpstr>
      <vt:lpstr>Design Issues</vt:lpstr>
      <vt:lpstr>Naming and Name Resolution</vt:lpstr>
      <vt:lpstr>Caches on Disk or Main Memory</vt:lpstr>
      <vt:lpstr>Caches on Disk or Main Memory</vt:lpstr>
      <vt:lpstr>Writing Policy</vt:lpstr>
      <vt:lpstr>Cache Consistency</vt:lpstr>
      <vt:lpstr>Availability </vt:lpstr>
      <vt:lpstr>Availability </vt:lpstr>
      <vt:lpstr>Scalability</vt:lpstr>
      <vt:lpstr>Scalability</vt:lpstr>
      <vt:lpstr>Semantics</vt:lpstr>
      <vt:lpstr>Log structured file system </vt:lpstr>
      <vt:lpstr>Disk space management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Distributed File System </dc:title>
  <dc:creator>ami mehta</dc:creator>
  <cp:lastModifiedBy>ami mehta</cp:lastModifiedBy>
  <cp:revision>19</cp:revision>
  <dcterms:created xsi:type="dcterms:W3CDTF">2022-02-14T11:37:56Z</dcterms:created>
  <dcterms:modified xsi:type="dcterms:W3CDTF">2022-04-05T05:43:28Z</dcterms:modified>
</cp:coreProperties>
</file>

<file path=docProps/thumbnail.jpeg>
</file>